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1"/>
  </p:notesMasterIdLst>
  <p:sldIdLst>
    <p:sldId id="286" r:id="rId2"/>
    <p:sldId id="256" r:id="rId3"/>
    <p:sldId id="270" r:id="rId4"/>
    <p:sldId id="323" r:id="rId5"/>
    <p:sldId id="326" r:id="rId6"/>
    <p:sldId id="327" r:id="rId7"/>
    <p:sldId id="271" r:id="rId8"/>
    <p:sldId id="333" r:id="rId9"/>
    <p:sldId id="338" r:id="rId10"/>
    <p:sldId id="339" r:id="rId11"/>
    <p:sldId id="274" r:id="rId12"/>
    <p:sldId id="275" r:id="rId13"/>
    <p:sldId id="276" r:id="rId14"/>
    <p:sldId id="277" r:id="rId15"/>
    <p:sldId id="278" r:id="rId16"/>
    <p:sldId id="279" r:id="rId17"/>
    <p:sldId id="328" r:id="rId18"/>
    <p:sldId id="332" r:id="rId19"/>
    <p:sldId id="329" r:id="rId20"/>
    <p:sldId id="331" r:id="rId21"/>
    <p:sldId id="257" r:id="rId22"/>
    <p:sldId id="259" r:id="rId23"/>
    <p:sldId id="281" r:id="rId24"/>
    <p:sldId id="280" r:id="rId25"/>
    <p:sldId id="287" r:id="rId26"/>
    <p:sldId id="288" r:id="rId27"/>
    <p:sldId id="289" r:id="rId28"/>
    <p:sldId id="290" r:id="rId29"/>
    <p:sldId id="282" r:id="rId30"/>
    <p:sldId id="291" r:id="rId31"/>
    <p:sldId id="292" r:id="rId32"/>
    <p:sldId id="283" r:id="rId33"/>
    <p:sldId id="293" r:id="rId34"/>
    <p:sldId id="294" r:id="rId35"/>
    <p:sldId id="295" r:id="rId36"/>
    <p:sldId id="296" r:id="rId37"/>
    <p:sldId id="297" r:id="rId38"/>
    <p:sldId id="298" r:id="rId39"/>
    <p:sldId id="284" r:id="rId40"/>
    <p:sldId id="285" r:id="rId41"/>
    <p:sldId id="261" r:id="rId42"/>
    <p:sldId id="260" r:id="rId43"/>
    <p:sldId id="311" r:id="rId44"/>
    <p:sldId id="312" r:id="rId45"/>
    <p:sldId id="334" r:id="rId46"/>
    <p:sldId id="314" r:id="rId47"/>
    <p:sldId id="262" r:id="rId48"/>
    <p:sldId id="263" r:id="rId49"/>
    <p:sldId id="315" r:id="rId50"/>
    <p:sldId id="336" r:id="rId51"/>
    <p:sldId id="316" r:id="rId52"/>
    <p:sldId id="318" r:id="rId53"/>
    <p:sldId id="317" r:id="rId54"/>
    <p:sldId id="335" r:id="rId55"/>
    <p:sldId id="322" r:id="rId56"/>
    <p:sldId id="337" r:id="rId57"/>
    <p:sldId id="319" r:id="rId58"/>
    <p:sldId id="320" r:id="rId59"/>
    <p:sldId id="264" r:id="rId60"/>
    <p:sldId id="265" r:id="rId61"/>
    <p:sldId id="343" r:id="rId62"/>
    <p:sldId id="266" r:id="rId63"/>
    <p:sldId id="267" r:id="rId64"/>
    <p:sldId id="268" r:id="rId65"/>
    <p:sldId id="299" r:id="rId66"/>
    <p:sldId id="300" r:id="rId67"/>
    <p:sldId id="301" r:id="rId68"/>
    <p:sldId id="302" r:id="rId69"/>
    <p:sldId id="303" r:id="rId70"/>
    <p:sldId id="304" r:id="rId71"/>
    <p:sldId id="305" r:id="rId72"/>
    <p:sldId id="306" r:id="rId73"/>
    <p:sldId id="307" r:id="rId74"/>
    <p:sldId id="308" r:id="rId75"/>
    <p:sldId id="309" r:id="rId76"/>
    <p:sldId id="310" r:id="rId77"/>
    <p:sldId id="340" r:id="rId78"/>
    <p:sldId id="341" r:id="rId79"/>
    <p:sldId id="269" r:id="rId80"/>
  </p:sldIdLst>
  <p:sldSz cx="9144000" cy="5143500" type="screen16x9"/>
  <p:notesSz cx="6858000" cy="9144000"/>
  <p:defaultTextStyle>
    <a:defPPr>
      <a:defRPr lang="en-US"/>
    </a:defPPr>
    <a:lvl1pPr marL="0" algn="l" defTabSz="1031626" rtl="0" eaLnBrk="1" latinLnBrk="0" hangingPunct="1">
      <a:defRPr sz="2000" kern="1200">
        <a:solidFill>
          <a:schemeClr val="tx1"/>
        </a:solidFill>
        <a:latin typeface="+mn-lt"/>
        <a:ea typeface="+mn-ea"/>
        <a:cs typeface="+mn-cs"/>
      </a:defRPr>
    </a:lvl1pPr>
    <a:lvl2pPr marL="515813" algn="l" defTabSz="1031626" rtl="0" eaLnBrk="1" latinLnBrk="0" hangingPunct="1">
      <a:defRPr sz="2000" kern="1200">
        <a:solidFill>
          <a:schemeClr val="tx1"/>
        </a:solidFill>
        <a:latin typeface="+mn-lt"/>
        <a:ea typeface="+mn-ea"/>
        <a:cs typeface="+mn-cs"/>
      </a:defRPr>
    </a:lvl2pPr>
    <a:lvl3pPr marL="1031626" algn="l" defTabSz="1031626" rtl="0" eaLnBrk="1" latinLnBrk="0" hangingPunct="1">
      <a:defRPr sz="2000" kern="1200">
        <a:solidFill>
          <a:schemeClr val="tx1"/>
        </a:solidFill>
        <a:latin typeface="+mn-lt"/>
        <a:ea typeface="+mn-ea"/>
        <a:cs typeface="+mn-cs"/>
      </a:defRPr>
    </a:lvl3pPr>
    <a:lvl4pPr marL="1547439" algn="l" defTabSz="1031626" rtl="0" eaLnBrk="1" latinLnBrk="0" hangingPunct="1">
      <a:defRPr sz="2000" kern="1200">
        <a:solidFill>
          <a:schemeClr val="tx1"/>
        </a:solidFill>
        <a:latin typeface="+mn-lt"/>
        <a:ea typeface="+mn-ea"/>
        <a:cs typeface="+mn-cs"/>
      </a:defRPr>
    </a:lvl4pPr>
    <a:lvl5pPr marL="2063252" algn="l" defTabSz="1031626" rtl="0" eaLnBrk="1" latinLnBrk="0" hangingPunct="1">
      <a:defRPr sz="2000" kern="1200">
        <a:solidFill>
          <a:schemeClr val="tx1"/>
        </a:solidFill>
        <a:latin typeface="+mn-lt"/>
        <a:ea typeface="+mn-ea"/>
        <a:cs typeface="+mn-cs"/>
      </a:defRPr>
    </a:lvl5pPr>
    <a:lvl6pPr marL="2579065" algn="l" defTabSz="1031626" rtl="0" eaLnBrk="1" latinLnBrk="0" hangingPunct="1">
      <a:defRPr sz="2000" kern="1200">
        <a:solidFill>
          <a:schemeClr val="tx1"/>
        </a:solidFill>
        <a:latin typeface="+mn-lt"/>
        <a:ea typeface="+mn-ea"/>
        <a:cs typeface="+mn-cs"/>
      </a:defRPr>
    </a:lvl6pPr>
    <a:lvl7pPr marL="3094878" algn="l" defTabSz="1031626" rtl="0" eaLnBrk="1" latinLnBrk="0" hangingPunct="1">
      <a:defRPr sz="2000" kern="1200">
        <a:solidFill>
          <a:schemeClr val="tx1"/>
        </a:solidFill>
        <a:latin typeface="+mn-lt"/>
        <a:ea typeface="+mn-ea"/>
        <a:cs typeface="+mn-cs"/>
      </a:defRPr>
    </a:lvl7pPr>
    <a:lvl8pPr marL="3610691" algn="l" defTabSz="1031626" rtl="0" eaLnBrk="1" latinLnBrk="0" hangingPunct="1">
      <a:defRPr sz="2000" kern="1200">
        <a:solidFill>
          <a:schemeClr val="tx1"/>
        </a:solidFill>
        <a:latin typeface="+mn-lt"/>
        <a:ea typeface="+mn-ea"/>
        <a:cs typeface="+mn-cs"/>
      </a:defRPr>
    </a:lvl8pPr>
    <a:lvl9pPr marL="4126504" algn="l" defTabSz="1031626" rtl="0" eaLnBrk="1" latinLnBrk="0" hangingPunct="1">
      <a:defRPr sz="20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30" autoAdjust="0"/>
    <p:restoredTop sz="87206" autoAdjust="0"/>
  </p:normalViewPr>
  <p:slideViewPr>
    <p:cSldViewPr>
      <p:cViewPr>
        <p:scale>
          <a:sx n="72" d="100"/>
          <a:sy n="72" d="100"/>
        </p:scale>
        <p:origin x="-1096" y="-168"/>
      </p:cViewPr>
      <p:guideLst>
        <p:guide orient="horz" pos="1620"/>
        <p:guide pos="2880"/>
      </p:guideLst>
    </p:cSldViewPr>
  </p:slideViewPr>
  <p:outlineViewPr>
    <p:cViewPr>
      <p:scale>
        <a:sx n="33" d="100"/>
        <a:sy n="33" d="100"/>
      </p:scale>
      <p:origin x="0" y="2056"/>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presProps" Target="presProps.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A1DD004-00D0-4504-A2A1-05CE23DA634F}" type="datetimeFigureOut">
              <a:rPr lang="en-IN" smtClean="0"/>
              <a:t>16-05-2024</a:t>
            </a:fld>
            <a:endParaRPr lang="en-IN"/>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602BF72-19AA-4C57-A3BE-8EBDC8A9C408}" type="slidenum">
              <a:rPr lang="en-IN" smtClean="0"/>
              <a:t>‹#›</a:t>
            </a:fld>
            <a:endParaRPr lang="en-IN"/>
          </a:p>
        </p:txBody>
      </p:sp>
    </p:spTree>
    <p:extLst>
      <p:ext uri="{BB962C8B-B14F-4D97-AF65-F5344CB8AC3E}">
        <p14:creationId xmlns:p14="http://schemas.microsoft.com/office/powerpoint/2010/main" val="3369769164"/>
      </p:ext>
    </p:extLst>
  </p:cSld>
  <p:clrMap bg1="lt1" tx1="dk1" bg2="lt2" tx2="dk2" accent1="accent1" accent2="accent2" accent3="accent3" accent4="accent4" accent5="accent5" accent6="accent6" hlink="hlink" folHlink="folHlink"/>
  <p:notesStyle>
    <a:lvl1pPr marL="0" algn="l" defTabSz="1031626" rtl="0" eaLnBrk="1" latinLnBrk="0" hangingPunct="1">
      <a:defRPr sz="1400" kern="1200">
        <a:solidFill>
          <a:schemeClr val="tx1"/>
        </a:solidFill>
        <a:latin typeface="+mn-lt"/>
        <a:ea typeface="+mn-ea"/>
        <a:cs typeface="+mn-cs"/>
      </a:defRPr>
    </a:lvl1pPr>
    <a:lvl2pPr marL="515813" algn="l" defTabSz="1031626" rtl="0" eaLnBrk="1" latinLnBrk="0" hangingPunct="1">
      <a:defRPr sz="1400" kern="1200">
        <a:solidFill>
          <a:schemeClr val="tx1"/>
        </a:solidFill>
        <a:latin typeface="+mn-lt"/>
        <a:ea typeface="+mn-ea"/>
        <a:cs typeface="+mn-cs"/>
      </a:defRPr>
    </a:lvl2pPr>
    <a:lvl3pPr marL="1031626" algn="l" defTabSz="1031626" rtl="0" eaLnBrk="1" latinLnBrk="0" hangingPunct="1">
      <a:defRPr sz="1400" kern="1200">
        <a:solidFill>
          <a:schemeClr val="tx1"/>
        </a:solidFill>
        <a:latin typeface="+mn-lt"/>
        <a:ea typeface="+mn-ea"/>
        <a:cs typeface="+mn-cs"/>
      </a:defRPr>
    </a:lvl3pPr>
    <a:lvl4pPr marL="1547439" algn="l" defTabSz="1031626" rtl="0" eaLnBrk="1" latinLnBrk="0" hangingPunct="1">
      <a:defRPr sz="1400" kern="1200">
        <a:solidFill>
          <a:schemeClr val="tx1"/>
        </a:solidFill>
        <a:latin typeface="+mn-lt"/>
        <a:ea typeface="+mn-ea"/>
        <a:cs typeface="+mn-cs"/>
      </a:defRPr>
    </a:lvl4pPr>
    <a:lvl5pPr marL="2063252" algn="l" defTabSz="1031626" rtl="0" eaLnBrk="1" latinLnBrk="0" hangingPunct="1">
      <a:defRPr sz="1400" kern="1200">
        <a:solidFill>
          <a:schemeClr val="tx1"/>
        </a:solidFill>
        <a:latin typeface="+mn-lt"/>
        <a:ea typeface="+mn-ea"/>
        <a:cs typeface="+mn-cs"/>
      </a:defRPr>
    </a:lvl5pPr>
    <a:lvl6pPr marL="2579065" algn="l" defTabSz="1031626" rtl="0" eaLnBrk="1" latinLnBrk="0" hangingPunct="1">
      <a:defRPr sz="1400" kern="1200">
        <a:solidFill>
          <a:schemeClr val="tx1"/>
        </a:solidFill>
        <a:latin typeface="+mn-lt"/>
        <a:ea typeface="+mn-ea"/>
        <a:cs typeface="+mn-cs"/>
      </a:defRPr>
    </a:lvl6pPr>
    <a:lvl7pPr marL="3094878" algn="l" defTabSz="1031626" rtl="0" eaLnBrk="1" latinLnBrk="0" hangingPunct="1">
      <a:defRPr sz="1400" kern="1200">
        <a:solidFill>
          <a:schemeClr val="tx1"/>
        </a:solidFill>
        <a:latin typeface="+mn-lt"/>
        <a:ea typeface="+mn-ea"/>
        <a:cs typeface="+mn-cs"/>
      </a:defRPr>
    </a:lvl7pPr>
    <a:lvl8pPr marL="3610691" algn="l" defTabSz="1031626" rtl="0" eaLnBrk="1" latinLnBrk="0" hangingPunct="1">
      <a:defRPr sz="1400" kern="1200">
        <a:solidFill>
          <a:schemeClr val="tx1"/>
        </a:solidFill>
        <a:latin typeface="+mn-lt"/>
        <a:ea typeface="+mn-ea"/>
        <a:cs typeface="+mn-cs"/>
      </a:defRPr>
    </a:lvl8pPr>
    <a:lvl9pPr marL="4126504" algn="l" defTabSz="1031626" rtl="0" eaLnBrk="1" latinLnBrk="0" hangingPunct="1">
      <a:defRPr sz="1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Business analytics is a systematic approach to analyzing data and </a:t>
            </a:r>
            <a:r>
              <a:rPr lang="en-US" b="1" u="sng" dirty="0" smtClean="0">
                <a:solidFill>
                  <a:srgbClr val="FF0000"/>
                </a:solidFill>
              </a:rPr>
              <a:t>deriving actionable insights </a:t>
            </a:r>
            <a:r>
              <a:rPr lang="en-US" dirty="0" smtClean="0"/>
              <a:t>to </a:t>
            </a:r>
          </a:p>
          <a:p>
            <a:pPr lvl="1"/>
            <a:r>
              <a:rPr lang="en-US" dirty="0" smtClean="0"/>
              <a:t>Drive informed decision-making</a:t>
            </a:r>
          </a:p>
          <a:p>
            <a:pPr lvl="1"/>
            <a:r>
              <a:rPr lang="en-US" dirty="0" smtClean="0"/>
              <a:t>Optimize processes</a:t>
            </a:r>
          </a:p>
          <a:p>
            <a:pPr lvl="1"/>
            <a:r>
              <a:rPr lang="en-US" dirty="0" smtClean="0"/>
              <a:t>Achieve strategic objectives. </a:t>
            </a:r>
            <a:endParaRPr lang="en-IN" dirty="0" smtClean="0"/>
          </a:p>
          <a:p>
            <a:endParaRPr lang="en-IN" dirty="0"/>
          </a:p>
        </p:txBody>
      </p:sp>
      <p:sp>
        <p:nvSpPr>
          <p:cNvPr id="4" name="Slide Number Placeholder 3"/>
          <p:cNvSpPr>
            <a:spLocks noGrp="1"/>
          </p:cNvSpPr>
          <p:nvPr>
            <p:ph type="sldNum" sz="quarter" idx="10"/>
          </p:nvPr>
        </p:nvSpPr>
        <p:spPr/>
        <p:txBody>
          <a:bodyPr/>
          <a:lstStyle/>
          <a:p>
            <a:fld id="{8602BF72-19AA-4C57-A3BE-8EBDC8A9C408}" type="slidenum">
              <a:rPr lang="en-IN" smtClean="0"/>
              <a:t>3</a:t>
            </a:fld>
            <a:endParaRPr lang="en-IN"/>
          </a:p>
        </p:txBody>
      </p:sp>
    </p:spTree>
    <p:extLst>
      <p:ext uri="{BB962C8B-B14F-4D97-AF65-F5344CB8AC3E}">
        <p14:creationId xmlns:p14="http://schemas.microsoft.com/office/powerpoint/2010/main" val="8511161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mtClean="0"/>
              <a:t>https://www.reportsanddata.com/report-detail/cognitive-computing-market</a:t>
            </a:r>
            <a:endParaRPr lang="en-IN"/>
          </a:p>
        </p:txBody>
      </p:sp>
      <p:sp>
        <p:nvSpPr>
          <p:cNvPr id="4" name="Slide Number Placeholder 3"/>
          <p:cNvSpPr>
            <a:spLocks noGrp="1"/>
          </p:cNvSpPr>
          <p:nvPr>
            <p:ph type="sldNum" sz="quarter" idx="10"/>
          </p:nvPr>
        </p:nvSpPr>
        <p:spPr/>
        <p:txBody>
          <a:bodyPr/>
          <a:lstStyle/>
          <a:p>
            <a:fld id="{8602BF72-19AA-4C57-A3BE-8EBDC8A9C408}" type="slidenum">
              <a:rPr lang="en-IN" smtClean="0"/>
              <a:t>77</a:t>
            </a:fld>
            <a:endParaRPr lang="en-IN"/>
          </a:p>
        </p:txBody>
      </p:sp>
    </p:spTree>
    <p:extLst>
      <p:ext uri="{BB962C8B-B14F-4D97-AF65-F5344CB8AC3E}">
        <p14:creationId xmlns:p14="http://schemas.microsoft.com/office/powerpoint/2010/main" val="10368136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742950" indent="-742950">
              <a:buFont typeface="+mj-lt"/>
              <a:buAutoNum type="arabicPeriod"/>
            </a:pPr>
            <a:r>
              <a:rPr lang="en-IN" b="1" dirty="0" smtClean="0"/>
              <a:t>Descriptive Analytics (What Happened?)</a:t>
            </a:r>
          </a:p>
          <a:p>
            <a:pPr marL="742950" indent="-742950">
              <a:buFont typeface="+mj-lt"/>
              <a:buAutoNum type="arabicPeriod"/>
            </a:pPr>
            <a:r>
              <a:rPr lang="en-US" b="1" dirty="0" smtClean="0"/>
              <a:t>Diagnostic Analytics (Why Did It Happen?)</a:t>
            </a:r>
          </a:p>
          <a:p>
            <a:pPr marL="742950" indent="-742950">
              <a:buFont typeface="+mj-lt"/>
              <a:buAutoNum type="arabicPeriod"/>
            </a:pPr>
            <a:r>
              <a:rPr lang="en-US" b="1" dirty="0" smtClean="0"/>
              <a:t>Predictive Analytics (What Will Happen?)</a:t>
            </a:r>
          </a:p>
          <a:p>
            <a:pPr marL="742950" indent="-742950">
              <a:buFont typeface="+mj-lt"/>
              <a:buAutoNum type="arabicPeriod"/>
            </a:pPr>
            <a:r>
              <a:rPr lang="en-US" b="1" dirty="0" smtClean="0"/>
              <a:t>Prescriptive Analytics (How Can We Make It Happen?)</a:t>
            </a:r>
          </a:p>
          <a:p>
            <a:pPr marL="742950" indent="-742950">
              <a:buFont typeface="+mj-lt"/>
              <a:buAutoNum type="arabicPeriod"/>
            </a:pPr>
            <a:r>
              <a:rPr lang="en-US" b="1" dirty="0" smtClean="0"/>
              <a:t>Cognitive Analytics (Automated Decision Making and Learning)</a:t>
            </a:r>
          </a:p>
          <a:p>
            <a:pPr marL="742950" indent="-742950">
              <a:buFont typeface="+mj-lt"/>
              <a:buAutoNum type="arabicPeriod"/>
            </a:pPr>
            <a:r>
              <a:rPr lang="en-IN" b="1" dirty="0" smtClean="0"/>
              <a:t>Text analytics (Unstructured data)</a:t>
            </a:r>
          </a:p>
          <a:p>
            <a:pPr marL="742950" indent="-742950">
              <a:buFont typeface="+mj-lt"/>
              <a:buAutoNum type="arabicPeriod"/>
            </a:pPr>
            <a:r>
              <a:rPr lang="en-IN" b="1" dirty="0" smtClean="0"/>
              <a:t>Spatial analytics (Geographic data)</a:t>
            </a:r>
          </a:p>
          <a:p>
            <a:endParaRPr lang="en-IN" dirty="0"/>
          </a:p>
        </p:txBody>
      </p:sp>
      <p:sp>
        <p:nvSpPr>
          <p:cNvPr id="4" name="Slide Number Placeholder 3"/>
          <p:cNvSpPr>
            <a:spLocks noGrp="1"/>
          </p:cNvSpPr>
          <p:nvPr>
            <p:ph type="sldNum" sz="quarter" idx="10"/>
          </p:nvPr>
        </p:nvSpPr>
        <p:spPr/>
        <p:txBody>
          <a:bodyPr/>
          <a:lstStyle/>
          <a:p>
            <a:fld id="{8602BF72-19AA-4C57-A3BE-8EBDC8A9C408}" type="slidenum">
              <a:rPr lang="en-IN" smtClean="0"/>
              <a:t>8</a:t>
            </a:fld>
            <a:endParaRPr lang="en-IN"/>
          </a:p>
        </p:txBody>
      </p:sp>
    </p:spTree>
    <p:extLst>
      <p:ext uri="{BB962C8B-B14F-4D97-AF65-F5344CB8AC3E}">
        <p14:creationId xmlns:p14="http://schemas.microsoft.com/office/powerpoint/2010/main" val="14553784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https://www.linkedin.com/pulse/data-analytics-types-details-simplyput-consulting/</a:t>
            </a:r>
            <a:endParaRPr lang="en-IN" dirty="0"/>
          </a:p>
        </p:txBody>
      </p:sp>
      <p:sp>
        <p:nvSpPr>
          <p:cNvPr id="4" name="Slide Number Placeholder 3"/>
          <p:cNvSpPr>
            <a:spLocks noGrp="1"/>
          </p:cNvSpPr>
          <p:nvPr>
            <p:ph type="sldNum" sz="quarter" idx="10"/>
          </p:nvPr>
        </p:nvSpPr>
        <p:spPr/>
        <p:txBody>
          <a:bodyPr/>
          <a:lstStyle/>
          <a:p>
            <a:fld id="{8602BF72-19AA-4C57-A3BE-8EBDC8A9C408}" type="slidenum">
              <a:rPr lang="en-IN" smtClean="0"/>
              <a:t>9</a:t>
            </a:fld>
            <a:endParaRPr lang="en-IN"/>
          </a:p>
        </p:txBody>
      </p:sp>
    </p:spTree>
    <p:extLst>
      <p:ext uri="{BB962C8B-B14F-4D97-AF65-F5344CB8AC3E}">
        <p14:creationId xmlns:p14="http://schemas.microsoft.com/office/powerpoint/2010/main" val="23074845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https://soulpageit.com/infographics/</a:t>
            </a:r>
            <a:endParaRPr lang="en-IN" dirty="0"/>
          </a:p>
        </p:txBody>
      </p:sp>
      <p:sp>
        <p:nvSpPr>
          <p:cNvPr id="4" name="Slide Number Placeholder 3"/>
          <p:cNvSpPr>
            <a:spLocks noGrp="1"/>
          </p:cNvSpPr>
          <p:nvPr>
            <p:ph type="sldNum" sz="quarter" idx="10"/>
          </p:nvPr>
        </p:nvSpPr>
        <p:spPr/>
        <p:txBody>
          <a:bodyPr/>
          <a:lstStyle/>
          <a:p>
            <a:fld id="{8602BF72-19AA-4C57-A3BE-8EBDC8A9C408}" type="slidenum">
              <a:rPr lang="en-IN" smtClean="0"/>
              <a:t>10</a:t>
            </a:fld>
            <a:endParaRPr lang="en-IN"/>
          </a:p>
        </p:txBody>
      </p:sp>
    </p:spTree>
    <p:extLst>
      <p:ext uri="{BB962C8B-B14F-4D97-AF65-F5344CB8AC3E}">
        <p14:creationId xmlns:p14="http://schemas.microsoft.com/office/powerpoint/2010/main" val="23799361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8602BF72-19AA-4C57-A3BE-8EBDC8A9C408}" type="slidenum">
              <a:rPr lang="en-IN" smtClean="0"/>
              <a:t>16</a:t>
            </a:fld>
            <a:endParaRPr lang="en-IN"/>
          </a:p>
        </p:txBody>
      </p:sp>
    </p:spTree>
    <p:extLst>
      <p:ext uri="{BB962C8B-B14F-4D97-AF65-F5344CB8AC3E}">
        <p14:creationId xmlns:p14="http://schemas.microsoft.com/office/powerpoint/2010/main" val="24567781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Retail Industry - </a:t>
            </a:r>
            <a:r>
              <a:rPr lang="en-US" sz="1400" b="0" i="0" kern="1200" dirty="0" smtClean="0">
                <a:solidFill>
                  <a:schemeClr val="tx1"/>
                </a:solidFill>
                <a:effectLst/>
                <a:latin typeface="+mn-lt"/>
                <a:ea typeface="+mn-ea"/>
                <a:cs typeface="+mn-cs"/>
              </a:rPr>
              <a:t>product recommendations based on a customer’s previous searches to predicting crisis control performance.</a:t>
            </a:r>
          </a:p>
          <a:p>
            <a:r>
              <a:rPr lang="en-US" sz="1400" b="0" i="0" kern="1200" dirty="0" smtClean="0">
                <a:solidFill>
                  <a:schemeClr val="tx1"/>
                </a:solidFill>
                <a:effectLst/>
                <a:latin typeface="+mn-lt"/>
                <a:ea typeface="+mn-ea"/>
                <a:cs typeface="+mn-cs"/>
              </a:rPr>
              <a:t>Banking Sector - detecting any and all illegal activities, reduced customer hassles and generated revenue for banks</a:t>
            </a:r>
          </a:p>
          <a:p>
            <a:r>
              <a:rPr lang="en-US" sz="1400" b="0" i="0" kern="1200" dirty="0" smtClean="0">
                <a:solidFill>
                  <a:schemeClr val="tx1"/>
                </a:solidFill>
                <a:effectLst/>
                <a:latin typeface="+mn-lt"/>
                <a:ea typeface="+mn-ea"/>
                <a:cs typeface="+mn-cs"/>
              </a:rPr>
              <a:t>Casino - casino business becomes profitable only when casinos are properly invested in eye-catching interiors</a:t>
            </a:r>
          </a:p>
          <a:p>
            <a:pPr fontAlgn="base"/>
            <a:r>
              <a:rPr lang="en-US" sz="1400" b="1" i="0" kern="1200" dirty="0" smtClean="0">
                <a:solidFill>
                  <a:schemeClr val="tx1"/>
                </a:solidFill>
                <a:effectLst/>
                <a:latin typeface="+mn-lt"/>
                <a:ea typeface="+mn-ea"/>
                <a:cs typeface="+mn-cs"/>
              </a:rPr>
              <a:t>How big data helps in the casino</a:t>
            </a:r>
            <a:endParaRPr lang="en-US" sz="1400" b="0" i="0" kern="1200" dirty="0" smtClean="0">
              <a:solidFill>
                <a:schemeClr val="tx1"/>
              </a:solidFill>
              <a:effectLst/>
              <a:latin typeface="+mn-lt"/>
              <a:ea typeface="+mn-ea"/>
              <a:cs typeface="+mn-cs"/>
            </a:endParaRPr>
          </a:p>
          <a:p>
            <a:pPr fontAlgn="base"/>
            <a:r>
              <a:rPr lang="en-US" sz="1400" b="0" i="0" kern="1200" dirty="0" smtClean="0">
                <a:solidFill>
                  <a:schemeClr val="tx1"/>
                </a:solidFill>
                <a:effectLst/>
                <a:latin typeface="+mn-lt"/>
                <a:ea typeface="+mn-ea"/>
                <a:cs typeface="+mn-cs"/>
              </a:rPr>
              <a:t>Big data keeps track of newly launched and popular games so managers can increase the number of more machines to increase and engage more customers.</a:t>
            </a:r>
          </a:p>
          <a:p>
            <a:pPr fontAlgn="base"/>
            <a:r>
              <a:rPr lang="en-US" sz="1400" b="0" i="0" kern="1200" dirty="0" smtClean="0">
                <a:solidFill>
                  <a:schemeClr val="tx1"/>
                </a:solidFill>
                <a:effectLst/>
                <a:latin typeface="+mn-lt"/>
                <a:ea typeface="+mn-ea"/>
                <a:cs typeface="+mn-cs"/>
              </a:rPr>
              <a:t>Big data helps to manage the area in the casino. Where and what machine needs to be re-arranged and actualized.</a:t>
            </a:r>
          </a:p>
          <a:p>
            <a:pPr fontAlgn="base"/>
            <a:r>
              <a:rPr lang="en-US" sz="1400" b="0" i="0" kern="1200" dirty="0" smtClean="0">
                <a:solidFill>
                  <a:schemeClr val="tx1"/>
                </a:solidFill>
                <a:effectLst/>
                <a:latin typeface="+mn-lt"/>
                <a:ea typeface="+mn-ea"/>
                <a:cs typeface="+mn-cs"/>
              </a:rPr>
              <a:t>Big data helps keep track of transactions in the game so that your business does not have to go into a loss.</a:t>
            </a:r>
          </a:p>
          <a:p>
            <a:pPr fontAlgn="base"/>
            <a:r>
              <a:rPr lang="en-US" sz="1400" b="0" i="0" kern="1200" dirty="0" smtClean="0">
                <a:solidFill>
                  <a:schemeClr val="tx1"/>
                </a:solidFill>
                <a:effectLst/>
                <a:latin typeface="+mn-lt"/>
                <a:ea typeface="+mn-ea"/>
                <a:cs typeface="+mn-cs"/>
              </a:rPr>
              <a:t>You can engage people and inspire them to come again and again. So, you will make a profit in years.</a:t>
            </a:r>
          </a:p>
          <a:p>
            <a:pPr fontAlgn="base"/>
            <a:endParaRPr lang="en-US" sz="1400" b="0" i="0" kern="1200" dirty="0" smtClean="0">
              <a:solidFill>
                <a:schemeClr val="tx1"/>
              </a:solidFill>
              <a:effectLst/>
              <a:latin typeface="+mn-lt"/>
              <a:ea typeface="+mn-ea"/>
              <a:cs typeface="+mn-cs"/>
            </a:endParaRPr>
          </a:p>
          <a:p>
            <a:pPr fontAlgn="base"/>
            <a:r>
              <a:rPr lang="en-US" sz="1400" b="1" i="0" kern="1200" dirty="0" smtClean="0">
                <a:solidFill>
                  <a:schemeClr val="tx1"/>
                </a:solidFill>
                <a:effectLst/>
                <a:latin typeface="+mn-lt"/>
                <a:ea typeface="+mn-ea"/>
                <a:cs typeface="+mn-cs"/>
              </a:rPr>
              <a:t>The following are some ways in which big data has contributed to healthcare:</a:t>
            </a:r>
            <a:endParaRPr lang="en-US" sz="1400" b="0" i="0" kern="1200" dirty="0" smtClean="0">
              <a:solidFill>
                <a:schemeClr val="tx1"/>
              </a:solidFill>
              <a:effectLst/>
              <a:latin typeface="+mn-lt"/>
              <a:ea typeface="+mn-ea"/>
              <a:cs typeface="+mn-cs"/>
            </a:endParaRPr>
          </a:p>
          <a:p>
            <a:pPr fontAlgn="base"/>
            <a:r>
              <a:rPr lang="en-US" sz="1400" b="0" i="0" kern="1200" dirty="0" smtClean="0">
                <a:solidFill>
                  <a:schemeClr val="tx1"/>
                </a:solidFill>
                <a:effectLst/>
                <a:latin typeface="+mn-lt"/>
                <a:ea typeface="+mn-ea"/>
                <a:cs typeface="+mn-cs"/>
              </a:rPr>
              <a:t>Big data reduces the cost of treatment because it is less likely to make unnecessary diagnoses.</a:t>
            </a:r>
          </a:p>
          <a:p>
            <a:pPr fontAlgn="base"/>
            <a:r>
              <a:rPr lang="en-US" sz="1400" b="0" i="0" kern="1200" dirty="0" smtClean="0">
                <a:solidFill>
                  <a:schemeClr val="tx1"/>
                </a:solidFill>
                <a:effectLst/>
                <a:latin typeface="+mn-lt"/>
                <a:ea typeface="+mn-ea"/>
                <a:cs typeface="+mn-cs"/>
              </a:rPr>
              <a:t>It helps to prevent preventable diseases by detecting them at an early stage. This prevents them from getting any worse which in turn makes their treatment easier and effective.</a:t>
            </a:r>
          </a:p>
          <a:p>
            <a:pPr fontAlgn="base"/>
            <a:r>
              <a:rPr lang="en-US" sz="1400" b="0" i="0" kern="1200" dirty="0" smtClean="0">
                <a:solidFill>
                  <a:schemeClr val="tx1"/>
                </a:solidFill>
                <a:effectLst/>
                <a:latin typeface="+mn-lt"/>
                <a:ea typeface="+mn-ea"/>
                <a:cs typeface="+mn-cs"/>
              </a:rPr>
              <a:t>Patients may be provided with evidence-based medicine that has been identified and prescribed after researching previous medical outcomes.</a:t>
            </a:r>
          </a:p>
          <a:p>
            <a:pPr fontAlgn="base"/>
            <a:endParaRPr lang="en-US" sz="1400" b="0" i="0" kern="1200" dirty="0" smtClean="0">
              <a:solidFill>
                <a:schemeClr val="tx1"/>
              </a:solidFill>
              <a:effectLst/>
              <a:latin typeface="+mn-lt"/>
              <a:ea typeface="+mn-ea"/>
              <a:cs typeface="+mn-cs"/>
            </a:endParaRPr>
          </a:p>
          <a:p>
            <a:endParaRPr lang="en-IN" dirty="0"/>
          </a:p>
        </p:txBody>
      </p:sp>
      <p:sp>
        <p:nvSpPr>
          <p:cNvPr id="4" name="Slide Number Placeholder 3"/>
          <p:cNvSpPr>
            <a:spLocks noGrp="1"/>
          </p:cNvSpPr>
          <p:nvPr>
            <p:ph type="sldNum" sz="quarter" idx="10"/>
          </p:nvPr>
        </p:nvSpPr>
        <p:spPr/>
        <p:txBody>
          <a:bodyPr/>
          <a:lstStyle/>
          <a:p>
            <a:fld id="{8602BF72-19AA-4C57-A3BE-8EBDC8A9C408}" type="slidenum">
              <a:rPr lang="en-IN" smtClean="0"/>
              <a:t>20</a:t>
            </a:fld>
            <a:endParaRPr lang="en-IN"/>
          </a:p>
        </p:txBody>
      </p:sp>
    </p:spTree>
    <p:extLst>
      <p:ext uri="{BB962C8B-B14F-4D97-AF65-F5344CB8AC3E}">
        <p14:creationId xmlns:p14="http://schemas.microsoft.com/office/powerpoint/2010/main" val="27248495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dirty="0" smtClean="0"/>
              <a:t>Significance of data sources in data analytics and why they’re important for a successful data analysis strategy</a:t>
            </a:r>
            <a:r>
              <a:rPr lang="en-US" sz="2800" dirty="0" smtClean="0"/>
              <a:t>.</a:t>
            </a:r>
            <a:endParaRPr lang="en-IN" dirty="0"/>
          </a:p>
        </p:txBody>
      </p:sp>
      <p:sp>
        <p:nvSpPr>
          <p:cNvPr id="4" name="Slide Number Placeholder 3"/>
          <p:cNvSpPr>
            <a:spLocks noGrp="1"/>
          </p:cNvSpPr>
          <p:nvPr>
            <p:ph type="sldNum" sz="quarter" idx="10"/>
          </p:nvPr>
        </p:nvSpPr>
        <p:spPr/>
        <p:txBody>
          <a:bodyPr/>
          <a:lstStyle/>
          <a:p>
            <a:fld id="{8602BF72-19AA-4C57-A3BE-8EBDC8A9C408}" type="slidenum">
              <a:rPr lang="en-IN" smtClean="0"/>
              <a:t>29</a:t>
            </a:fld>
            <a:endParaRPr lang="en-IN"/>
          </a:p>
        </p:txBody>
      </p:sp>
    </p:spTree>
    <p:extLst>
      <p:ext uri="{BB962C8B-B14F-4D97-AF65-F5344CB8AC3E}">
        <p14:creationId xmlns:p14="http://schemas.microsoft.com/office/powerpoint/2010/main" val="32256023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IN" dirty="0" smtClean="0"/>
              <a:t>Bars-</a:t>
            </a:r>
          </a:p>
          <a:p>
            <a:pPr marL="0" indent="0">
              <a:buNone/>
            </a:pPr>
            <a:r>
              <a:rPr lang="en-IN" dirty="0" smtClean="0"/>
              <a:t>	Pie-</a:t>
            </a:r>
          </a:p>
          <a:p>
            <a:pPr marL="0" indent="0">
              <a:buNone/>
            </a:pPr>
            <a:r>
              <a:rPr lang="en-IN" dirty="0" smtClean="0"/>
              <a:t>	Line-</a:t>
            </a:r>
          </a:p>
          <a:p>
            <a:pPr marL="0" indent="0">
              <a:buNone/>
            </a:pPr>
            <a:r>
              <a:rPr lang="en-IN" dirty="0" smtClean="0"/>
              <a:t>	Scatter-</a:t>
            </a:r>
          </a:p>
          <a:p>
            <a:pPr marL="0" indent="0">
              <a:buNone/>
            </a:pPr>
            <a:r>
              <a:rPr lang="en-IN" dirty="0" smtClean="0"/>
              <a:t>	Map-Bubble-</a:t>
            </a:r>
          </a:p>
          <a:p>
            <a:pPr marL="0" indent="0">
              <a:buNone/>
            </a:pPr>
            <a:r>
              <a:rPr lang="en-IN" dirty="0" smtClean="0"/>
              <a:t>	Box  &amp; Whisker-</a:t>
            </a:r>
          </a:p>
          <a:p>
            <a:pPr marL="0" indent="0">
              <a:buNone/>
            </a:pPr>
            <a:r>
              <a:rPr lang="en-IN" dirty="0" smtClean="0"/>
              <a:t>	</a:t>
            </a:r>
            <a:r>
              <a:rPr lang="en-IN" dirty="0" err="1" smtClean="0"/>
              <a:t>Treemap</a:t>
            </a:r>
            <a:r>
              <a:rPr lang="en-IN" dirty="0" smtClean="0"/>
              <a:t> – </a:t>
            </a:r>
          </a:p>
          <a:p>
            <a:pPr marL="0" indent="0">
              <a:buNone/>
            </a:pPr>
            <a:r>
              <a:rPr lang="en-IN" dirty="0" smtClean="0"/>
              <a:t>	</a:t>
            </a:r>
            <a:r>
              <a:rPr lang="en-IN" dirty="0" err="1" smtClean="0"/>
              <a:t>Heatmap</a:t>
            </a:r>
            <a:r>
              <a:rPr lang="en-IN" dirty="0" smtClean="0"/>
              <a:t> – </a:t>
            </a:r>
          </a:p>
          <a:p>
            <a:pPr marL="0" indent="0">
              <a:buNone/>
            </a:pPr>
            <a:r>
              <a:rPr lang="en-IN" dirty="0" smtClean="0"/>
              <a:t>	Circle and Area </a:t>
            </a:r>
          </a:p>
          <a:p>
            <a:endParaRPr lang="en-IN" dirty="0"/>
          </a:p>
        </p:txBody>
      </p:sp>
      <p:sp>
        <p:nvSpPr>
          <p:cNvPr id="4" name="Slide Number Placeholder 3"/>
          <p:cNvSpPr>
            <a:spLocks noGrp="1"/>
          </p:cNvSpPr>
          <p:nvPr>
            <p:ph type="sldNum" sz="quarter" idx="10"/>
          </p:nvPr>
        </p:nvSpPr>
        <p:spPr/>
        <p:txBody>
          <a:bodyPr/>
          <a:lstStyle/>
          <a:p>
            <a:fld id="{8602BF72-19AA-4C57-A3BE-8EBDC8A9C408}" type="slidenum">
              <a:rPr lang="en-IN" smtClean="0"/>
              <a:t>55</a:t>
            </a:fld>
            <a:endParaRPr lang="en-IN"/>
          </a:p>
        </p:txBody>
      </p:sp>
    </p:spTree>
    <p:extLst>
      <p:ext uri="{BB962C8B-B14F-4D97-AF65-F5344CB8AC3E}">
        <p14:creationId xmlns:p14="http://schemas.microsoft.com/office/powerpoint/2010/main" val="15204667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b="1" i="0" kern="1200" dirty="0" smtClean="0">
                <a:solidFill>
                  <a:schemeClr val="tx1"/>
                </a:solidFill>
                <a:effectLst/>
                <a:latin typeface="+mn-lt"/>
                <a:ea typeface="+mn-ea"/>
                <a:cs typeface="+mn-cs"/>
              </a:rPr>
              <a:t>5 Main Usages for Distinction of Chart Types</a:t>
            </a:r>
          </a:p>
          <a:p>
            <a:r>
              <a:rPr lang="en-US" sz="1400" b="0" i="0" kern="1200" dirty="0" smtClean="0">
                <a:solidFill>
                  <a:schemeClr val="tx1"/>
                </a:solidFill>
                <a:effectLst/>
                <a:latin typeface="+mn-lt"/>
                <a:ea typeface="+mn-ea"/>
                <a:cs typeface="+mn-cs"/>
              </a:rPr>
              <a:t>In order to distinguish the chart types and choose the best chart, you can match each type by their relative usages. Below are 5 main usages of chart types for distinction.</a:t>
            </a:r>
          </a:p>
          <a:p>
            <a:r>
              <a:rPr lang="en-US" sz="1400" b="1" i="0" kern="1200" dirty="0" smtClean="0">
                <a:solidFill>
                  <a:schemeClr val="tx1"/>
                </a:solidFill>
                <a:effectLst/>
                <a:latin typeface="+mn-lt"/>
                <a:ea typeface="+mn-ea"/>
                <a:cs typeface="+mn-cs"/>
              </a:rPr>
              <a:t>Presenting Distribution.</a:t>
            </a:r>
            <a:r>
              <a:rPr lang="en-US" sz="1400" b="0" i="0" kern="1200" dirty="0" smtClean="0">
                <a:solidFill>
                  <a:schemeClr val="tx1"/>
                </a:solidFill>
                <a:effectLst/>
                <a:latin typeface="+mn-lt"/>
                <a:ea typeface="+mn-ea"/>
                <a:cs typeface="+mn-cs"/>
              </a:rPr>
              <a:t/>
            </a:r>
            <a:br>
              <a:rPr lang="en-US" sz="1400" b="0" i="0" kern="1200" dirty="0" smtClean="0">
                <a:solidFill>
                  <a:schemeClr val="tx1"/>
                </a:solidFill>
                <a:effectLst/>
                <a:latin typeface="+mn-lt"/>
                <a:ea typeface="+mn-ea"/>
                <a:cs typeface="+mn-cs"/>
              </a:rPr>
            </a:br>
            <a:r>
              <a:rPr lang="en-US" sz="1400" b="0" i="0" kern="1200" dirty="0" smtClean="0">
                <a:solidFill>
                  <a:schemeClr val="tx1"/>
                </a:solidFill>
                <a:effectLst/>
                <a:latin typeface="+mn-lt"/>
                <a:ea typeface="+mn-ea"/>
                <a:cs typeface="+mn-cs"/>
              </a:rPr>
              <a:t>Distribution charts lay out how items are distributed to different parts. The best chart to use for this type of data are line charts, histogram chart and scatter charts which illustrating items correlation among others.</a:t>
            </a:r>
          </a:p>
          <a:p>
            <a:r>
              <a:rPr lang="en-US" sz="1400" b="1" i="0" kern="1200" dirty="0" smtClean="0">
                <a:solidFill>
                  <a:schemeClr val="tx1"/>
                </a:solidFill>
                <a:effectLst/>
                <a:latin typeface="+mn-lt"/>
                <a:ea typeface="+mn-ea"/>
                <a:cs typeface="+mn-cs"/>
              </a:rPr>
              <a:t>Visualizing the compositions.</a:t>
            </a:r>
            <a:r>
              <a:rPr lang="en-US" sz="1400" b="0" i="0" kern="1200" dirty="0" smtClean="0">
                <a:solidFill>
                  <a:schemeClr val="tx1"/>
                </a:solidFill>
                <a:effectLst/>
                <a:latin typeface="+mn-lt"/>
                <a:ea typeface="+mn-ea"/>
                <a:cs typeface="+mn-cs"/>
              </a:rPr>
              <a:t/>
            </a:r>
            <a:br>
              <a:rPr lang="en-US" sz="1400" b="0" i="0" kern="1200" dirty="0" smtClean="0">
                <a:solidFill>
                  <a:schemeClr val="tx1"/>
                </a:solidFill>
                <a:effectLst/>
                <a:latin typeface="+mn-lt"/>
                <a:ea typeface="+mn-ea"/>
                <a:cs typeface="+mn-cs"/>
              </a:rPr>
            </a:br>
            <a:r>
              <a:rPr lang="en-US" sz="1400" b="0" i="0" kern="1200" dirty="0" smtClean="0">
                <a:solidFill>
                  <a:schemeClr val="tx1"/>
                </a:solidFill>
                <a:effectLst/>
                <a:latin typeface="+mn-lt"/>
                <a:ea typeface="+mn-ea"/>
                <a:cs typeface="+mn-cs"/>
              </a:rPr>
              <a:t>Three types of charts benefit for visualizing the composition of an issue. It is obvious that pie charts are designed to show the compositions as different parts of a pie can represent one composition and whole pie is the complete of an item. Area charts and stacked bar charts can also be visualized by different color areas for visualizing compositions.</a:t>
            </a:r>
          </a:p>
          <a:p>
            <a:r>
              <a:rPr lang="en-US" sz="1400" b="1" i="0" kern="1200" dirty="0" smtClean="0">
                <a:solidFill>
                  <a:schemeClr val="tx1"/>
                </a:solidFill>
                <a:effectLst/>
                <a:latin typeface="+mn-lt"/>
                <a:ea typeface="+mn-ea"/>
                <a:cs typeface="+mn-cs"/>
              </a:rPr>
              <a:t>Showing the relationship.</a:t>
            </a:r>
            <a:r>
              <a:rPr lang="en-US" sz="1400" b="0" i="0" kern="1200" dirty="0" smtClean="0">
                <a:solidFill>
                  <a:schemeClr val="tx1"/>
                </a:solidFill>
                <a:effectLst/>
                <a:latin typeface="+mn-lt"/>
                <a:ea typeface="+mn-ea"/>
                <a:cs typeface="+mn-cs"/>
              </a:rPr>
              <a:t/>
            </a:r>
            <a:br>
              <a:rPr lang="en-US" sz="1400" b="0" i="0" kern="1200" dirty="0" smtClean="0">
                <a:solidFill>
                  <a:schemeClr val="tx1"/>
                </a:solidFill>
                <a:effectLst/>
                <a:latin typeface="+mn-lt"/>
                <a:ea typeface="+mn-ea"/>
                <a:cs typeface="+mn-cs"/>
              </a:rPr>
            </a:br>
            <a:r>
              <a:rPr lang="en-US" sz="1400" b="0" i="0" kern="1200" dirty="0" smtClean="0">
                <a:solidFill>
                  <a:schemeClr val="tx1"/>
                </a:solidFill>
                <a:effectLst/>
                <a:latin typeface="+mn-lt"/>
                <a:ea typeface="+mn-ea"/>
                <a:cs typeface="+mn-cs"/>
              </a:rPr>
              <a:t>Among all the data, it is of vital importance to find the relationships toward data. Spider charts and bubble charts are the perfect choices of analyzing the relationship as they contains relationship of one data variable to whole group or other variable.</a:t>
            </a:r>
          </a:p>
          <a:p>
            <a:r>
              <a:rPr lang="en-US" sz="1400" b="1" i="0" kern="1200" dirty="0" smtClean="0">
                <a:solidFill>
                  <a:schemeClr val="tx1"/>
                </a:solidFill>
                <a:effectLst/>
                <a:latin typeface="+mn-lt"/>
                <a:ea typeface="+mn-ea"/>
                <a:cs typeface="+mn-cs"/>
              </a:rPr>
              <a:t>Indicating the trend.</a:t>
            </a:r>
            <a:r>
              <a:rPr lang="en-US" sz="1400" b="0" i="0" kern="1200" dirty="0" smtClean="0">
                <a:solidFill>
                  <a:schemeClr val="tx1"/>
                </a:solidFill>
                <a:effectLst/>
                <a:latin typeface="+mn-lt"/>
                <a:ea typeface="+mn-ea"/>
                <a:cs typeface="+mn-cs"/>
              </a:rPr>
              <a:t/>
            </a:r>
            <a:br>
              <a:rPr lang="en-US" sz="1400" b="0" i="0" kern="1200" dirty="0" smtClean="0">
                <a:solidFill>
                  <a:schemeClr val="tx1"/>
                </a:solidFill>
                <a:effectLst/>
                <a:latin typeface="+mn-lt"/>
                <a:ea typeface="+mn-ea"/>
                <a:cs typeface="+mn-cs"/>
              </a:rPr>
            </a:br>
            <a:r>
              <a:rPr lang="en-US" sz="1400" b="0" i="0" kern="1200" dirty="0" smtClean="0">
                <a:solidFill>
                  <a:schemeClr val="tx1"/>
                </a:solidFill>
                <a:effectLst/>
                <a:latin typeface="+mn-lt"/>
                <a:ea typeface="+mn-ea"/>
                <a:cs typeface="+mn-cs"/>
              </a:rPr>
              <a:t>When you need a chart for indicating the trend of a series data in a fixed period, there are two basic charts proper for you — Column Chart and Line Chart. Both two charts show the changing trend with differences of data. You can also combine them to one chart named Pareto chart which is better for knowing relevant trends.</a:t>
            </a:r>
          </a:p>
          <a:p>
            <a:r>
              <a:rPr lang="en-US" sz="1400" b="1" i="0" kern="1200" dirty="0" smtClean="0">
                <a:solidFill>
                  <a:schemeClr val="tx1"/>
                </a:solidFill>
                <a:effectLst/>
                <a:latin typeface="+mn-lt"/>
                <a:ea typeface="+mn-ea"/>
                <a:cs typeface="+mn-cs"/>
              </a:rPr>
              <a:t>Comparing.</a:t>
            </a:r>
            <a:r>
              <a:rPr lang="en-US" sz="1400" b="0" i="0" kern="1200" dirty="0" smtClean="0">
                <a:solidFill>
                  <a:schemeClr val="tx1"/>
                </a:solidFill>
                <a:effectLst/>
                <a:latin typeface="+mn-lt"/>
                <a:ea typeface="+mn-ea"/>
                <a:cs typeface="+mn-cs"/>
              </a:rPr>
              <a:t/>
            </a:r>
            <a:br>
              <a:rPr lang="en-US" sz="1400" b="0" i="0" kern="1200" dirty="0" smtClean="0">
                <a:solidFill>
                  <a:schemeClr val="tx1"/>
                </a:solidFill>
                <a:effectLst/>
                <a:latin typeface="+mn-lt"/>
                <a:ea typeface="+mn-ea"/>
                <a:cs typeface="+mn-cs"/>
              </a:rPr>
            </a:br>
            <a:r>
              <a:rPr lang="en-US" sz="1400" b="0" i="0" kern="1200" dirty="0" smtClean="0">
                <a:solidFill>
                  <a:schemeClr val="tx1"/>
                </a:solidFill>
                <a:effectLst/>
                <a:latin typeface="+mn-lt"/>
                <a:ea typeface="+mn-ea"/>
                <a:cs typeface="+mn-cs"/>
              </a:rPr>
              <a:t>Most charts are created aiming to data comparison. Comparing function helps you visualize mass of data as data always appear with a large quantities. Divided into two parts, different items could be compared by bar chart, column chart, six sigma chart and spider chart while one fixed item can be compared through different time like line chart and column chart.</a:t>
            </a:r>
          </a:p>
          <a:p>
            <a:endParaRPr lang="en-IN" dirty="0"/>
          </a:p>
        </p:txBody>
      </p:sp>
      <p:sp>
        <p:nvSpPr>
          <p:cNvPr id="4" name="Slide Number Placeholder 3"/>
          <p:cNvSpPr>
            <a:spLocks noGrp="1"/>
          </p:cNvSpPr>
          <p:nvPr>
            <p:ph type="sldNum" sz="quarter" idx="10"/>
          </p:nvPr>
        </p:nvSpPr>
        <p:spPr/>
        <p:txBody>
          <a:bodyPr/>
          <a:lstStyle/>
          <a:p>
            <a:fld id="{8602BF72-19AA-4C57-A3BE-8EBDC8A9C408}" type="slidenum">
              <a:rPr lang="en-IN" smtClean="0"/>
              <a:t>56</a:t>
            </a:fld>
            <a:endParaRPr lang="en-IN"/>
          </a:p>
        </p:txBody>
      </p:sp>
    </p:spTree>
    <p:extLst>
      <p:ext uri="{BB962C8B-B14F-4D97-AF65-F5344CB8AC3E}">
        <p14:creationId xmlns:p14="http://schemas.microsoft.com/office/powerpoint/2010/main" val="26429217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3" y="1597823"/>
            <a:ext cx="7772400" cy="1102519"/>
          </a:xfrm>
        </p:spPr>
        <p:txBody>
          <a:bodyPr/>
          <a:lstStyle/>
          <a:p>
            <a:r>
              <a:rPr lang="en-US" smtClean="0"/>
              <a:t>Click to edit Master title style</a:t>
            </a:r>
            <a:endParaRPr lang="en-IN"/>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515813" indent="0" algn="ctr">
              <a:buNone/>
              <a:defRPr>
                <a:solidFill>
                  <a:schemeClr val="tx1">
                    <a:tint val="75000"/>
                  </a:schemeClr>
                </a:solidFill>
              </a:defRPr>
            </a:lvl2pPr>
            <a:lvl3pPr marL="1031626" indent="0" algn="ctr">
              <a:buNone/>
              <a:defRPr>
                <a:solidFill>
                  <a:schemeClr val="tx1">
                    <a:tint val="75000"/>
                  </a:schemeClr>
                </a:solidFill>
              </a:defRPr>
            </a:lvl3pPr>
            <a:lvl4pPr marL="1547439" indent="0" algn="ctr">
              <a:buNone/>
              <a:defRPr>
                <a:solidFill>
                  <a:schemeClr val="tx1">
                    <a:tint val="75000"/>
                  </a:schemeClr>
                </a:solidFill>
              </a:defRPr>
            </a:lvl4pPr>
            <a:lvl5pPr marL="2063252" indent="0" algn="ctr">
              <a:buNone/>
              <a:defRPr>
                <a:solidFill>
                  <a:schemeClr val="tx1">
                    <a:tint val="75000"/>
                  </a:schemeClr>
                </a:solidFill>
              </a:defRPr>
            </a:lvl5pPr>
            <a:lvl6pPr marL="2579065" indent="0" algn="ctr">
              <a:buNone/>
              <a:defRPr>
                <a:solidFill>
                  <a:schemeClr val="tx1">
                    <a:tint val="75000"/>
                  </a:schemeClr>
                </a:solidFill>
              </a:defRPr>
            </a:lvl6pPr>
            <a:lvl7pPr marL="3094878" indent="0" algn="ctr">
              <a:buNone/>
              <a:defRPr>
                <a:solidFill>
                  <a:schemeClr val="tx1">
                    <a:tint val="75000"/>
                  </a:schemeClr>
                </a:solidFill>
              </a:defRPr>
            </a:lvl7pPr>
            <a:lvl8pPr marL="3610691" indent="0" algn="ctr">
              <a:buNone/>
              <a:defRPr>
                <a:solidFill>
                  <a:schemeClr val="tx1">
                    <a:tint val="75000"/>
                  </a:schemeClr>
                </a:solidFill>
              </a:defRPr>
            </a:lvl8pPr>
            <a:lvl9pPr marL="4126504" indent="0" algn="ctr">
              <a:buNone/>
              <a:defRPr>
                <a:solidFill>
                  <a:schemeClr val="tx1">
                    <a:tint val="75000"/>
                  </a:schemeClr>
                </a:solidFill>
              </a:defRPr>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p>
            <a:fld id="{C84F89BD-7B90-4B6A-B6BF-011838A6F172}" type="datetimeFigureOut">
              <a:rPr lang="en-IN" smtClean="0"/>
              <a:t>16-05-2024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9D410F7-0A5A-47D3-97F5-AEC0AA41B35A}" type="slidenum">
              <a:rPr lang="en-IN" smtClean="0"/>
              <a:t>‹#›</a:t>
            </a:fld>
            <a:endParaRPr lang="en-IN"/>
          </a:p>
        </p:txBody>
      </p:sp>
    </p:spTree>
    <p:extLst>
      <p:ext uri="{BB962C8B-B14F-4D97-AF65-F5344CB8AC3E}">
        <p14:creationId xmlns:p14="http://schemas.microsoft.com/office/powerpoint/2010/main" val="39568672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C84F89BD-7B90-4B6A-B6BF-011838A6F172}" type="datetimeFigureOut">
              <a:rPr lang="en-IN" smtClean="0"/>
              <a:t>16-05-2024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9D410F7-0A5A-47D3-97F5-AEC0AA41B35A}" type="slidenum">
              <a:rPr lang="en-IN" smtClean="0"/>
              <a:t>‹#›</a:t>
            </a:fld>
            <a:endParaRPr lang="en-IN"/>
          </a:p>
        </p:txBody>
      </p:sp>
    </p:spTree>
    <p:extLst>
      <p:ext uri="{BB962C8B-B14F-4D97-AF65-F5344CB8AC3E}">
        <p14:creationId xmlns:p14="http://schemas.microsoft.com/office/powerpoint/2010/main" val="35661152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2" y="205983"/>
            <a:ext cx="2057401" cy="4388644"/>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457202" y="205983"/>
            <a:ext cx="6019801" cy="438864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C84F89BD-7B90-4B6A-B6BF-011838A6F172}" type="datetimeFigureOut">
              <a:rPr lang="en-IN" smtClean="0"/>
              <a:t>16-05-2024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9D410F7-0A5A-47D3-97F5-AEC0AA41B35A}" type="slidenum">
              <a:rPr lang="en-IN" smtClean="0"/>
              <a:t>‹#›</a:t>
            </a:fld>
            <a:endParaRPr lang="en-IN"/>
          </a:p>
        </p:txBody>
      </p:sp>
    </p:spTree>
    <p:extLst>
      <p:ext uri="{BB962C8B-B14F-4D97-AF65-F5344CB8AC3E}">
        <p14:creationId xmlns:p14="http://schemas.microsoft.com/office/powerpoint/2010/main" val="4963497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C84F89BD-7B90-4B6A-B6BF-011838A6F172}" type="datetimeFigureOut">
              <a:rPr lang="en-IN" smtClean="0"/>
              <a:t>16-05-2024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9D410F7-0A5A-47D3-97F5-AEC0AA41B35A}" type="slidenum">
              <a:rPr lang="en-IN" smtClean="0"/>
              <a:t>‹#›</a:t>
            </a:fld>
            <a:endParaRPr lang="en-IN"/>
          </a:p>
        </p:txBody>
      </p:sp>
    </p:spTree>
    <p:extLst>
      <p:ext uri="{BB962C8B-B14F-4D97-AF65-F5344CB8AC3E}">
        <p14:creationId xmlns:p14="http://schemas.microsoft.com/office/powerpoint/2010/main" val="21504011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5" y="3305176"/>
            <a:ext cx="7772400" cy="1021556"/>
          </a:xfrm>
        </p:spPr>
        <p:txBody>
          <a:bodyPr anchor="t"/>
          <a:lstStyle>
            <a:lvl1pPr algn="l">
              <a:defRPr sz="4500" b="1" cap="all"/>
            </a:lvl1pPr>
          </a:lstStyle>
          <a:p>
            <a:r>
              <a:rPr lang="en-US" smtClean="0"/>
              <a:t>Click to edit Master title style</a:t>
            </a:r>
            <a:endParaRPr lang="en-IN"/>
          </a:p>
        </p:txBody>
      </p:sp>
      <p:sp>
        <p:nvSpPr>
          <p:cNvPr id="3" name="Text Placeholder 2"/>
          <p:cNvSpPr>
            <a:spLocks noGrp="1"/>
          </p:cNvSpPr>
          <p:nvPr>
            <p:ph type="body" idx="1"/>
          </p:nvPr>
        </p:nvSpPr>
        <p:spPr>
          <a:xfrm>
            <a:off x="722315" y="2180038"/>
            <a:ext cx="7772400" cy="1125140"/>
          </a:xfrm>
        </p:spPr>
        <p:txBody>
          <a:bodyPr anchor="b"/>
          <a:lstStyle>
            <a:lvl1pPr marL="0" indent="0">
              <a:buNone/>
              <a:defRPr sz="2300">
                <a:solidFill>
                  <a:schemeClr val="tx1">
                    <a:tint val="75000"/>
                  </a:schemeClr>
                </a:solidFill>
              </a:defRPr>
            </a:lvl1pPr>
            <a:lvl2pPr marL="515813" indent="0">
              <a:buNone/>
              <a:defRPr sz="2000">
                <a:solidFill>
                  <a:schemeClr val="tx1">
                    <a:tint val="75000"/>
                  </a:schemeClr>
                </a:solidFill>
              </a:defRPr>
            </a:lvl2pPr>
            <a:lvl3pPr marL="1031626" indent="0">
              <a:buNone/>
              <a:defRPr sz="1800">
                <a:solidFill>
                  <a:schemeClr val="tx1">
                    <a:tint val="75000"/>
                  </a:schemeClr>
                </a:solidFill>
              </a:defRPr>
            </a:lvl3pPr>
            <a:lvl4pPr marL="1547439" indent="0">
              <a:buNone/>
              <a:defRPr sz="1600">
                <a:solidFill>
                  <a:schemeClr val="tx1">
                    <a:tint val="75000"/>
                  </a:schemeClr>
                </a:solidFill>
              </a:defRPr>
            </a:lvl4pPr>
            <a:lvl5pPr marL="2063252" indent="0">
              <a:buNone/>
              <a:defRPr sz="1600">
                <a:solidFill>
                  <a:schemeClr val="tx1">
                    <a:tint val="75000"/>
                  </a:schemeClr>
                </a:solidFill>
              </a:defRPr>
            </a:lvl5pPr>
            <a:lvl6pPr marL="2579065" indent="0">
              <a:buNone/>
              <a:defRPr sz="1600">
                <a:solidFill>
                  <a:schemeClr val="tx1">
                    <a:tint val="75000"/>
                  </a:schemeClr>
                </a:solidFill>
              </a:defRPr>
            </a:lvl6pPr>
            <a:lvl7pPr marL="3094878" indent="0">
              <a:buNone/>
              <a:defRPr sz="1600">
                <a:solidFill>
                  <a:schemeClr val="tx1">
                    <a:tint val="75000"/>
                  </a:schemeClr>
                </a:solidFill>
              </a:defRPr>
            </a:lvl7pPr>
            <a:lvl8pPr marL="3610691" indent="0">
              <a:buNone/>
              <a:defRPr sz="1600">
                <a:solidFill>
                  <a:schemeClr val="tx1">
                    <a:tint val="75000"/>
                  </a:schemeClr>
                </a:solidFill>
              </a:defRPr>
            </a:lvl8pPr>
            <a:lvl9pPr marL="4126504"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84F89BD-7B90-4B6A-B6BF-011838A6F172}" type="datetimeFigureOut">
              <a:rPr lang="en-IN" smtClean="0"/>
              <a:t>16-05-2024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9D410F7-0A5A-47D3-97F5-AEC0AA41B35A}" type="slidenum">
              <a:rPr lang="en-IN" smtClean="0"/>
              <a:t>‹#›</a:t>
            </a:fld>
            <a:endParaRPr lang="en-IN"/>
          </a:p>
        </p:txBody>
      </p:sp>
    </p:spTree>
    <p:extLst>
      <p:ext uri="{BB962C8B-B14F-4D97-AF65-F5344CB8AC3E}">
        <p14:creationId xmlns:p14="http://schemas.microsoft.com/office/powerpoint/2010/main" val="36973626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457203" y="1200153"/>
            <a:ext cx="4038601" cy="3394472"/>
          </a:xfrm>
        </p:spPr>
        <p:txBody>
          <a:bodyPr/>
          <a:lstStyle>
            <a:lvl1pPr>
              <a:defRPr sz="3200"/>
            </a:lvl1pPr>
            <a:lvl2pPr>
              <a:defRPr sz="2700"/>
            </a:lvl2pPr>
            <a:lvl3pPr>
              <a:defRPr sz="23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4648201" y="1200153"/>
            <a:ext cx="4038601" cy="3394472"/>
          </a:xfrm>
        </p:spPr>
        <p:txBody>
          <a:bodyPr/>
          <a:lstStyle>
            <a:lvl1pPr>
              <a:defRPr sz="3200"/>
            </a:lvl1pPr>
            <a:lvl2pPr>
              <a:defRPr sz="2700"/>
            </a:lvl2pPr>
            <a:lvl3pPr>
              <a:defRPr sz="23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p:txBody>
          <a:bodyPr/>
          <a:lstStyle/>
          <a:p>
            <a:fld id="{C84F89BD-7B90-4B6A-B6BF-011838A6F172}" type="datetimeFigureOut">
              <a:rPr lang="en-IN" smtClean="0"/>
              <a:t>16-05-2024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9D410F7-0A5A-47D3-97F5-AEC0AA41B35A}" type="slidenum">
              <a:rPr lang="en-IN" smtClean="0"/>
              <a:t>‹#›</a:t>
            </a:fld>
            <a:endParaRPr lang="en-IN"/>
          </a:p>
        </p:txBody>
      </p:sp>
    </p:spTree>
    <p:extLst>
      <p:ext uri="{BB962C8B-B14F-4D97-AF65-F5344CB8AC3E}">
        <p14:creationId xmlns:p14="http://schemas.microsoft.com/office/powerpoint/2010/main" val="40964769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IN"/>
          </a:p>
        </p:txBody>
      </p:sp>
      <p:sp>
        <p:nvSpPr>
          <p:cNvPr id="3" name="Text Placeholder 2"/>
          <p:cNvSpPr>
            <a:spLocks noGrp="1"/>
          </p:cNvSpPr>
          <p:nvPr>
            <p:ph type="body" idx="1"/>
          </p:nvPr>
        </p:nvSpPr>
        <p:spPr>
          <a:xfrm>
            <a:off x="457201" y="1151337"/>
            <a:ext cx="4040188" cy="479822"/>
          </a:xfrm>
        </p:spPr>
        <p:txBody>
          <a:bodyPr anchor="b"/>
          <a:lstStyle>
            <a:lvl1pPr marL="0" indent="0">
              <a:buNone/>
              <a:defRPr sz="2700" b="1"/>
            </a:lvl1pPr>
            <a:lvl2pPr marL="515813" indent="0">
              <a:buNone/>
              <a:defRPr sz="2300" b="1"/>
            </a:lvl2pPr>
            <a:lvl3pPr marL="1031626" indent="0">
              <a:buNone/>
              <a:defRPr sz="2000" b="1"/>
            </a:lvl3pPr>
            <a:lvl4pPr marL="1547439" indent="0">
              <a:buNone/>
              <a:defRPr sz="1800" b="1"/>
            </a:lvl4pPr>
            <a:lvl5pPr marL="2063252" indent="0">
              <a:buNone/>
              <a:defRPr sz="1800" b="1"/>
            </a:lvl5pPr>
            <a:lvl6pPr marL="2579065" indent="0">
              <a:buNone/>
              <a:defRPr sz="1800" b="1"/>
            </a:lvl6pPr>
            <a:lvl7pPr marL="3094878" indent="0">
              <a:buNone/>
              <a:defRPr sz="1800" b="1"/>
            </a:lvl7pPr>
            <a:lvl8pPr marL="3610691" indent="0">
              <a:buNone/>
              <a:defRPr sz="1800" b="1"/>
            </a:lvl8pPr>
            <a:lvl9pPr marL="4126504" indent="0">
              <a:buNone/>
              <a:defRPr sz="1800" b="1"/>
            </a:lvl9pPr>
          </a:lstStyle>
          <a:p>
            <a:pPr lvl="0"/>
            <a:r>
              <a:rPr lang="en-US" smtClean="0"/>
              <a:t>Click to edit Master text styles</a:t>
            </a:r>
          </a:p>
        </p:txBody>
      </p:sp>
      <p:sp>
        <p:nvSpPr>
          <p:cNvPr id="4" name="Content Placeholder 3"/>
          <p:cNvSpPr>
            <a:spLocks noGrp="1"/>
          </p:cNvSpPr>
          <p:nvPr>
            <p:ph sz="half" idx="2"/>
          </p:nvPr>
        </p:nvSpPr>
        <p:spPr>
          <a:xfrm>
            <a:off x="457201" y="1631156"/>
            <a:ext cx="4040188" cy="2963466"/>
          </a:xfrm>
        </p:spPr>
        <p:txBody>
          <a:bodyPr/>
          <a:lstStyle>
            <a:lvl1pPr>
              <a:defRPr sz="27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4645028" y="1151337"/>
            <a:ext cx="4041776" cy="479822"/>
          </a:xfrm>
        </p:spPr>
        <p:txBody>
          <a:bodyPr anchor="b"/>
          <a:lstStyle>
            <a:lvl1pPr marL="0" indent="0">
              <a:buNone/>
              <a:defRPr sz="2700" b="1"/>
            </a:lvl1pPr>
            <a:lvl2pPr marL="515813" indent="0">
              <a:buNone/>
              <a:defRPr sz="2300" b="1"/>
            </a:lvl2pPr>
            <a:lvl3pPr marL="1031626" indent="0">
              <a:buNone/>
              <a:defRPr sz="2000" b="1"/>
            </a:lvl3pPr>
            <a:lvl4pPr marL="1547439" indent="0">
              <a:buNone/>
              <a:defRPr sz="1800" b="1"/>
            </a:lvl4pPr>
            <a:lvl5pPr marL="2063252" indent="0">
              <a:buNone/>
              <a:defRPr sz="1800" b="1"/>
            </a:lvl5pPr>
            <a:lvl6pPr marL="2579065" indent="0">
              <a:buNone/>
              <a:defRPr sz="1800" b="1"/>
            </a:lvl6pPr>
            <a:lvl7pPr marL="3094878" indent="0">
              <a:buNone/>
              <a:defRPr sz="1800" b="1"/>
            </a:lvl7pPr>
            <a:lvl8pPr marL="3610691" indent="0">
              <a:buNone/>
              <a:defRPr sz="1800" b="1"/>
            </a:lvl8pPr>
            <a:lvl9pPr marL="4126504" indent="0">
              <a:buNone/>
              <a:defRPr sz="1800" b="1"/>
            </a:lvl9pPr>
          </a:lstStyle>
          <a:p>
            <a:pPr lvl="0"/>
            <a:r>
              <a:rPr lang="en-US" smtClean="0"/>
              <a:t>Click to edit Master text styles</a:t>
            </a:r>
          </a:p>
        </p:txBody>
      </p:sp>
      <p:sp>
        <p:nvSpPr>
          <p:cNvPr id="6" name="Content Placeholder 5"/>
          <p:cNvSpPr>
            <a:spLocks noGrp="1"/>
          </p:cNvSpPr>
          <p:nvPr>
            <p:ph sz="quarter" idx="4"/>
          </p:nvPr>
        </p:nvSpPr>
        <p:spPr>
          <a:xfrm>
            <a:off x="4645028" y="1631156"/>
            <a:ext cx="4041776" cy="2963466"/>
          </a:xfrm>
        </p:spPr>
        <p:txBody>
          <a:bodyPr/>
          <a:lstStyle>
            <a:lvl1pPr>
              <a:defRPr sz="27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p:txBody>
          <a:bodyPr/>
          <a:lstStyle/>
          <a:p>
            <a:fld id="{C84F89BD-7B90-4B6A-B6BF-011838A6F172}" type="datetimeFigureOut">
              <a:rPr lang="en-IN" smtClean="0"/>
              <a:t>16-05-2024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C9D410F7-0A5A-47D3-97F5-AEC0AA41B35A}" type="slidenum">
              <a:rPr lang="en-IN" smtClean="0"/>
              <a:t>‹#›</a:t>
            </a:fld>
            <a:endParaRPr lang="en-IN"/>
          </a:p>
        </p:txBody>
      </p:sp>
    </p:spTree>
    <p:extLst>
      <p:ext uri="{BB962C8B-B14F-4D97-AF65-F5344CB8AC3E}">
        <p14:creationId xmlns:p14="http://schemas.microsoft.com/office/powerpoint/2010/main" val="27102855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p>
            <a:fld id="{C84F89BD-7B90-4B6A-B6BF-011838A6F172}" type="datetimeFigureOut">
              <a:rPr lang="en-IN" smtClean="0"/>
              <a:t>16-05-2024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C9D410F7-0A5A-47D3-97F5-AEC0AA41B35A}" type="slidenum">
              <a:rPr lang="en-IN" smtClean="0"/>
              <a:t>‹#›</a:t>
            </a:fld>
            <a:endParaRPr lang="en-IN"/>
          </a:p>
        </p:txBody>
      </p:sp>
    </p:spTree>
    <p:extLst>
      <p:ext uri="{BB962C8B-B14F-4D97-AF65-F5344CB8AC3E}">
        <p14:creationId xmlns:p14="http://schemas.microsoft.com/office/powerpoint/2010/main" val="23738361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84F89BD-7B90-4B6A-B6BF-011838A6F172}" type="datetimeFigureOut">
              <a:rPr lang="en-IN" smtClean="0"/>
              <a:t>16-05-2024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C9D410F7-0A5A-47D3-97F5-AEC0AA41B35A}" type="slidenum">
              <a:rPr lang="en-IN" smtClean="0"/>
              <a:t>‹#›</a:t>
            </a:fld>
            <a:endParaRPr lang="en-IN"/>
          </a:p>
        </p:txBody>
      </p:sp>
    </p:spTree>
    <p:extLst>
      <p:ext uri="{BB962C8B-B14F-4D97-AF65-F5344CB8AC3E}">
        <p14:creationId xmlns:p14="http://schemas.microsoft.com/office/powerpoint/2010/main" val="11086951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6" y="204789"/>
            <a:ext cx="3008313" cy="871538"/>
          </a:xfrm>
        </p:spPr>
        <p:txBody>
          <a:bodyPr anchor="b"/>
          <a:lstStyle>
            <a:lvl1pPr algn="l">
              <a:defRPr sz="2300" b="1"/>
            </a:lvl1pPr>
          </a:lstStyle>
          <a:p>
            <a:r>
              <a:rPr lang="en-US" smtClean="0"/>
              <a:t>Click to edit Master title style</a:t>
            </a:r>
            <a:endParaRPr lang="en-IN"/>
          </a:p>
        </p:txBody>
      </p:sp>
      <p:sp>
        <p:nvSpPr>
          <p:cNvPr id="3" name="Content Placeholder 2"/>
          <p:cNvSpPr>
            <a:spLocks noGrp="1"/>
          </p:cNvSpPr>
          <p:nvPr>
            <p:ph idx="1"/>
          </p:nvPr>
        </p:nvSpPr>
        <p:spPr>
          <a:xfrm>
            <a:off x="3575055" y="204792"/>
            <a:ext cx="5111751" cy="4389835"/>
          </a:xfrm>
        </p:spPr>
        <p:txBody>
          <a:bodyPr/>
          <a:lstStyle>
            <a:lvl1pPr>
              <a:defRPr sz="3600"/>
            </a:lvl1pPr>
            <a:lvl2pPr>
              <a:defRPr sz="3200"/>
            </a:lvl2pPr>
            <a:lvl3pPr>
              <a:defRPr sz="2700"/>
            </a:lvl3pPr>
            <a:lvl4pPr>
              <a:defRPr sz="2300"/>
            </a:lvl4pPr>
            <a:lvl5pPr>
              <a:defRPr sz="2300"/>
            </a:lvl5pPr>
            <a:lvl6pPr>
              <a:defRPr sz="2300"/>
            </a:lvl6pPr>
            <a:lvl7pPr>
              <a:defRPr sz="2300"/>
            </a:lvl7pPr>
            <a:lvl8pPr>
              <a:defRPr sz="2300"/>
            </a:lvl8pPr>
            <a:lvl9pPr>
              <a:defRPr sz="23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457206" y="1076328"/>
            <a:ext cx="3008313" cy="3518297"/>
          </a:xfrm>
        </p:spPr>
        <p:txBody>
          <a:bodyPr/>
          <a:lstStyle>
            <a:lvl1pPr marL="0" indent="0">
              <a:buNone/>
              <a:defRPr sz="1600"/>
            </a:lvl1pPr>
            <a:lvl2pPr marL="515813" indent="0">
              <a:buNone/>
              <a:defRPr sz="1400"/>
            </a:lvl2pPr>
            <a:lvl3pPr marL="1031626" indent="0">
              <a:buNone/>
              <a:defRPr sz="1100"/>
            </a:lvl3pPr>
            <a:lvl4pPr marL="1547439" indent="0">
              <a:buNone/>
              <a:defRPr sz="1000"/>
            </a:lvl4pPr>
            <a:lvl5pPr marL="2063252" indent="0">
              <a:buNone/>
              <a:defRPr sz="1000"/>
            </a:lvl5pPr>
            <a:lvl6pPr marL="2579065" indent="0">
              <a:buNone/>
              <a:defRPr sz="1000"/>
            </a:lvl6pPr>
            <a:lvl7pPr marL="3094878" indent="0">
              <a:buNone/>
              <a:defRPr sz="1000"/>
            </a:lvl7pPr>
            <a:lvl8pPr marL="3610691" indent="0">
              <a:buNone/>
              <a:defRPr sz="1000"/>
            </a:lvl8pPr>
            <a:lvl9pPr marL="4126504"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84F89BD-7B90-4B6A-B6BF-011838A6F172}" type="datetimeFigureOut">
              <a:rPr lang="en-IN" smtClean="0"/>
              <a:t>16-05-2024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9D410F7-0A5A-47D3-97F5-AEC0AA41B35A}" type="slidenum">
              <a:rPr lang="en-IN" smtClean="0"/>
              <a:t>‹#›</a:t>
            </a:fld>
            <a:endParaRPr lang="en-IN"/>
          </a:p>
        </p:txBody>
      </p:sp>
    </p:spTree>
    <p:extLst>
      <p:ext uri="{BB962C8B-B14F-4D97-AF65-F5344CB8AC3E}">
        <p14:creationId xmlns:p14="http://schemas.microsoft.com/office/powerpoint/2010/main" val="31942047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1"/>
            <a:ext cx="5486400" cy="425054"/>
          </a:xfrm>
        </p:spPr>
        <p:txBody>
          <a:bodyPr anchor="b"/>
          <a:lstStyle>
            <a:lvl1pPr algn="l">
              <a:defRPr sz="2300" b="1"/>
            </a:lvl1pPr>
          </a:lstStyle>
          <a:p>
            <a:r>
              <a:rPr lang="en-US" smtClean="0"/>
              <a:t>Click to edit Master title style</a:t>
            </a:r>
            <a:endParaRPr lang="en-IN"/>
          </a:p>
        </p:txBody>
      </p:sp>
      <p:sp>
        <p:nvSpPr>
          <p:cNvPr id="3" name="Picture Placeholder 2"/>
          <p:cNvSpPr>
            <a:spLocks noGrp="1"/>
          </p:cNvSpPr>
          <p:nvPr>
            <p:ph type="pic" idx="1"/>
          </p:nvPr>
        </p:nvSpPr>
        <p:spPr>
          <a:xfrm>
            <a:off x="1792288" y="459581"/>
            <a:ext cx="5486400" cy="3086100"/>
          </a:xfrm>
        </p:spPr>
        <p:txBody>
          <a:bodyPr/>
          <a:lstStyle>
            <a:lvl1pPr marL="0" indent="0">
              <a:buNone/>
              <a:defRPr sz="3600"/>
            </a:lvl1pPr>
            <a:lvl2pPr marL="515813" indent="0">
              <a:buNone/>
              <a:defRPr sz="3200"/>
            </a:lvl2pPr>
            <a:lvl3pPr marL="1031626" indent="0">
              <a:buNone/>
              <a:defRPr sz="2700"/>
            </a:lvl3pPr>
            <a:lvl4pPr marL="1547439" indent="0">
              <a:buNone/>
              <a:defRPr sz="2300"/>
            </a:lvl4pPr>
            <a:lvl5pPr marL="2063252" indent="0">
              <a:buNone/>
              <a:defRPr sz="2300"/>
            </a:lvl5pPr>
            <a:lvl6pPr marL="2579065" indent="0">
              <a:buNone/>
              <a:defRPr sz="2300"/>
            </a:lvl6pPr>
            <a:lvl7pPr marL="3094878" indent="0">
              <a:buNone/>
              <a:defRPr sz="2300"/>
            </a:lvl7pPr>
            <a:lvl8pPr marL="3610691" indent="0">
              <a:buNone/>
              <a:defRPr sz="2300"/>
            </a:lvl8pPr>
            <a:lvl9pPr marL="4126504" indent="0">
              <a:buNone/>
              <a:defRPr sz="2300"/>
            </a:lvl9pPr>
          </a:lstStyle>
          <a:p>
            <a:endParaRPr lang="en-IN"/>
          </a:p>
        </p:txBody>
      </p:sp>
      <p:sp>
        <p:nvSpPr>
          <p:cNvPr id="4" name="Text Placeholder 3"/>
          <p:cNvSpPr>
            <a:spLocks noGrp="1"/>
          </p:cNvSpPr>
          <p:nvPr>
            <p:ph type="body" sz="half" idx="2"/>
          </p:nvPr>
        </p:nvSpPr>
        <p:spPr>
          <a:xfrm>
            <a:off x="1792288" y="4025507"/>
            <a:ext cx="5486400" cy="603647"/>
          </a:xfrm>
        </p:spPr>
        <p:txBody>
          <a:bodyPr/>
          <a:lstStyle>
            <a:lvl1pPr marL="0" indent="0">
              <a:buNone/>
              <a:defRPr sz="1600"/>
            </a:lvl1pPr>
            <a:lvl2pPr marL="515813" indent="0">
              <a:buNone/>
              <a:defRPr sz="1400"/>
            </a:lvl2pPr>
            <a:lvl3pPr marL="1031626" indent="0">
              <a:buNone/>
              <a:defRPr sz="1100"/>
            </a:lvl3pPr>
            <a:lvl4pPr marL="1547439" indent="0">
              <a:buNone/>
              <a:defRPr sz="1000"/>
            </a:lvl4pPr>
            <a:lvl5pPr marL="2063252" indent="0">
              <a:buNone/>
              <a:defRPr sz="1000"/>
            </a:lvl5pPr>
            <a:lvl6pPr marL="2579065" indent="0">
              <a:buNone/>
              <a:defRPr sz="1000"/>
            </a:lvl6pPr>
            <a:lvl7pPr marL="3094878" indent="0">
              <a:buNone/>
              <a:defRPr sz="1000"/>
            </a:lvl7pPr>
            <a:lvl8pPr marL="3610691" indent="0">
              <a:buNone/>
              <a:defRPr sz="1000"/>
            </a:lvl8pPr>
            <a:lvl9pPr marL="4126504"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84F89BD-7B90-4B6A-B6BF-011838A6F172}" type="datetimeFigureOut">
              <a:rPr lang="en-IN" smtClean="0"/>
              <a:t>16-05-2024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9D410F7-0A5A-47D3-97F5-AEC0AA41B35A}" type="slidenum">
              <a:rPr lang="en-IN" smtClean="0"/>
              <a:t>‹#›</a:t>
            </a:fld>
            <a:endParaRPr lang="en-IN"/>
          </a:p>
        </p:txBody>
      </p:sp>
    </p:spTree>
    <p:extLst>
      <p:ext uri="{BB962C8B-B14F-4D97-AF65-F5344CB8AC3E}">
        <p14:creationId xmlns:p14="http://schemas.microsoft.com/office/powerpoint/2010/main" val="7074526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103163" tIns="51581" rIns="103163" bIns="51581" rtlCol="0" anchor="ctr">
            <a:normAutofit/>
          </a:bodyPr>
          <a:lstStyle/>
          <a:p>
            <a:r>
              <a:rPr lang="en-US" smtClean="0"/>
              <a:t>Click to edit Master title style</a:t>
            </a:r>
            <a:endParaRPr lang="en-IN"/>
          </a:p>
        </p:txBody>
      </p:sp>
      <p:sp>
        <p:nvSpPr>
          <p:cNvPr id="3" name="Text Placeholder 2"/>
          <p:cNvSpPr>
            <a:spLocks noGrp="1"/>
          </p:cNvSpPr>
          <p:nvPr>
            <p:ph type="body" idx="1"/>
          </p:nvPr>
        </p:nvSpPr>
        <p:spPr>
          <a:xfrm>
            <a:off x="457200" y="1200153"/>
            <a:ext cx="8229600" cy="3394472"/>
          </a:xfrm>
          <a:prstGeom prst="rect">
            <a:avLst/>
          </a:prstGeom>
        </p:spPr>
        <p:txBody>
          <a:bodyPr vert="horz" lIns="103163" tIns="51581" rIns="103163" bIns="51581"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2"/>
          </p:nvPr>
        </p:nvSpPr>
        <p:spPr>
          <a:xfrm>
            <a:off x="457200" y="4767267"/>
            <a:ext cx="2133600" cy="273844"/>
          </a:xfrm>
          <a:prstGeom prst="rect">
            <a:avLst/>
          </a:prstGeom>
        </p:spPr>
        <p:txBody>
          <a:bodyPr vert="horz" lIns="103163" tIns="51581" rIns="103163" bIns="51581" rtlCol="0" anchor="ctr"/>
          <a:lstStyle>
            <a:lvl1pPr algn="l">
              <a:defRPr sz="1400">
                <a:solidFill>
                  <a:schemeClr val="tx1">
                    <a:tint val="75000"/>
                  </a:schemeClr>
                </a:solidFill>
              </a:defRPr>
            </a:lvl1pPr>
          </a:lstStyle>
          <a:p>
            <a:fld id="{C84F89BD-7B90-4B6A-B6BF-011838A6F172}" type="datetimeFigureOut">
              <a:rPr lang="en-IN" smtClean="0"/>
              <a:t>16-05-2024</a:t>
            </a:fld>
            <a:endParaRPr lang="en-IN"/>
          </a:p>
        </p:txBody>
      </p:sp>
      <p:sp>
        <p:nvSpPr>
          <p:cNvPr id="5" name="Footer Placeholder 4"/>
          <p:cNvSpPr>
            <a:spLocks noGrp="1"/>
          </p:cNvSpPr>
          <p:nvPr>
            <p:ph type="ftr" sz="quarter" idx="3"/>
          </p:nvPr>
        </p:nvSpPr>
        <p:spPr>
          <a:xfrm>
            <a:off x="3124203" y="4767267"/>
            <a:ext cx="2895600" cy="273844"/>
          </a:xfrm>
          <a:prstGeom prst="rect">
            <a:avLst/>
          </a:prstGeom>
        </p:spPr>
        <p:txBody>
          <a:bodyPr vert="horz" lIns="103163" tIns="51581" rIns="103163" bIns="51581" rtlCol="0" anchor="ctr"/>
          <a:lstStyle>
            <a:lvl1pPr algn="ctr">
              <a:defRPr sz="14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6553200" y="4767267"/>
            <a:ext cx="2133600" cy="273844"/>
          </a:xfrm>
          <a:prstGeom prst="rect">
            <a:avLst/>
          </a:prstGeom>
        </p:spPr>
        <p:txBody>
          <a:bodyPr vert="horz" lIns="103163" tIns="51581" rIns="103163" bIns="51581" rtlCol="0" anchor="ctr"/>
          <a:lstStyle>
            <a:lvl1pPr algn="r">
              <a:defRPr sz="1400">
                <a:solidFill>
                  <a:schemeClr val="tx1">
                    <a:tint val="75000"/>
                  </a:schemeClr>
                </a:solidFill>
              </a:defRPr>
            </a:lvl1pPr>
          </a:lstStyle>
          <a:p>
            <a:fld id="{C9D410F7-0A5A-47D3-97F5-AEC0AA41B35A}" type="slidenum">
              <a:rPr lang="en-IN" smtClean="0"/>
              <a:t>‹#›</a:t>
            </a:fld>
            <a:endParaRPr lang="en-IN"/>
          </a:p>
        </p:txBody>
      </p:sp>
    </p:spTree>
    <p:extLst>
      <p:ext uri="{BB962C8B-B14F-4D97-AF65-F5344CB8AC3E}">
        <p14:creationId xmlns:p14="http://schemas.microsoft.com/office/powerpoint/2010/main" val="42443611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1031626" rtl="0" eaLnBrk="1" latinLnBrk="0" hangingPunct="1">
        <a:spcBef>
          <a:spcPct val="0"/>
        </a:spcBef>
        <a:buNone/>
        <a:defRPr sz="5000" kern="1200">
          <a:solidFill>
            <a:schemeClr val="tx1"/>
          </a:solidFill>
          <a:latin typeface="+mj-lt"/>
          <a:ea typeface="+mj-ea"/>
          <a:cs typeface="+mj-cs"/>
        </a:defRPr>
      </a:lvl1pPr>
    </p:titleStyle>
    <p:bodyStyle>
      <a:lvl1pPr marL="386860" indent="-386860" algn="l" defTabSz="1031626"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1pPr>
      <a:lvl2pPr marL="838196" indent="-322383" algn="l" defTabSz="1031626"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2pPr>
      <a:lvl3pPr marL="1289533" indent="-257907" algn="l" defTabSz="1031626"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3pPr>
      <a:lvl4pPr marL="1805346" indent="-257907" algn="l" defTabSz="1031626" rtl="0" eaLnBrk="1" latinLnBrk="0" hangingPunct="1">
        <a:spcBef>
          <a:spcPct val="20000"/>
        </a:spcBef>
        <a:buFont typeface="Arial" panose="020B0604020202020204" pitchFamily="34" charset="0"/>
        <a:buChar char="–"/>
        <a:defRPr sz="2300" kern="1200">
          <a:solidFill>
            <a:schemeClr val="tx1"/>
          </a:solidFill>
          <a:latin typeface="+mn-lt"/>
          <a:ea typeface="+mn-ea"/>
          <a:cs typeface="+mn-cs"/>
        </a:defRPr>
      </a:lvl4pPr>
      <a:lvl5pPr marL="2321159" indent="-257907" algn="l" defTabSz="1031626" rtl="0" eaLnBrk="1" latinLnBrk="0" hangingPunct="1">
        <a:spcBef>
          <a:spcPct val="20000"/>
        </a:spcBef>
        <a:buFont typeface="Arial" panose="020B0604020202020204" pitchFamily="34" charset="0"/>
        <a:buChar char="»"/>
        <a:defRPr sz="2300" kern="1200">
          <a:solidFill>
            <a:schemeClr val="tx1"/>
          </a:solidFill>
          <a:latin typeface="+mn-lt"/>
          <a:ea typeface="+mn-ea"/>
          <a:cs typeface="+mn-cs"/>
        </a:defRPr>
      </a:lvl5pPr>
      <a:lvl6pPr marL="2836972" indent="-257907" algn="l" defTabSz="1031626" rtl="0" eaLnBrk="1" latinLnBrk="0" hangingPunct="1">
        <a:spcBef>
          <a:spcPct val="20000"/>
        </a:spcBef>
        <a:buFont typeface="Arial" panose="020B0604020202020204" pitchFamily="34" charset="0"/>
        <a:buChar char="•"/>
        <a:defRPr sz="2300" kern="1200">
          <a:solidFill>
            <a:schemeClr val="tx1"/>
          </a:solidFill>
          <a:latin typeface="+mn-lt"/>
          <a:ea typeface="+mn-ea"/>
          <a:cs typeface="+mn-cs"/>
        </a:defRPr>
      </a:lvl6pPr>
      <a:lvl7pPr marL="3352785" indent="-257907" algn="l" defTabSz="1031626" rtl="0" eaLnBrk="1" latinLnBrk="0" hangingPunct="1">
        <a:spcBef>
          <a:spcPct val="20000"/>
        </a:spcBef>
        <a:buFont typeface="Arial" panose="020B0604020202020204" pitchFamily="34" charset="0"/>
        <a:buChar char="•"/>
        <a:defRPr sz="2300" kern="1200">
          <a:solidFill>
            <a:schemeClr val="tx1"/>
          </a:solidFill>
          <a:latin typeface="+mn-lt"/>
          <a:ea typeface="+mn-ea"/>
          <a:cs typeface="+mn-cs"/>
        </a:defRPr>
      </a:lvl7pPr>
      <a:lvl8pPr marL="3868598" indent="-257907" algn="l" defTabSz="1031626" rtl="0" eaLnBrk="1" latinLnBrk="0" hangingPunct="1">
        <a:spcBef>
          <a:spcPct val="20000"/>
        </a:spcBef>
        <a:buFont typeface="Arial" panose="020B0604020202020204" pitchFamily="34" charset="0"/>
        <a:buChar char="•"/>
        <a:defRPr sz="2300" kern="1200">
          <a:solidFill>
            <a:schemeClr val="tx1"/>
          </a:solidFill>
          <a:latin typeface="+mn-lt"/>
          <a:ea typeface="+mn-ea"/>
          <a:cs typeface="+mn-cs"/>
        </a:defRPr>
      </a:lvl8pPr>
      <a:lvl9pPr marL="4384411" indent="-257907" algn="l" defTabSz="1031626" rtl="0" eaLnBrk="1" latinLnBrk="0" hangingPunct="1">
        <a:spcBef>
          <a:spcPct val="20000"/>
        </a:spcBef>
        <a:buFont typeface="Arial" panose="020B0604020202020204" pitchFamily="34" charset="0"/>
        <a:buChar char="•"/>
        <a:defRPr sz="2300" kern="1200">
          <a:solidFill>
            <a:schemeClr val="tx1"/>
          </a:solidFill>
          <a:latin typeface="+mn-lt"/>
          <a:ea typeface="+mn-ea"/>
          <a:cs typeface="+mn-cs"/>
        </a:defRPr>
      </a:lvl9pPr>
    </p:bodyStyle>
    <p:otherStyle>
      <a:defPPr>
        <a:defRPr lang="en-US"/>
      </a:defPPr>
      <a:lvl1pPr marL="0" algn="l" defTabSz="1031626" rtl="0" eaLnBrk="1" latinLnBrk="0" hangingPunct="1">
        <a:defRPr sz="2000" kern="1200">
          <a:solidFill>
            <a:schemeClr val="tx1"/>
          </a:solidFill>
          <a:latin typeface="+mn-lt"/>
          <a:ea typeface="+mn-ea"/>
          <a:cs typeface="+mn-cs"/>
        </a:defRPr>
      </a:lvl1pPr>
      <a:lvl2pPr marL="515813" algn="l" defTabSz="1031626" rtl="0" eaLnBrk="1" latinLnBrk="0" hangingPunct="1">
        <a:defRPr sz="2000" kern="1200">
          <a:solidFill>
            <a:schemeClr val="tx1"/>
          </a:solidFill>
          <a:latin typeface="+mn-lt"/>
          <a:ea typeface="+mn-ea"/>
          <a:cs typeface="+mn-cs"/>
        </a:defRPr>
      </a:lvl2pPr>
      <a:lvl3pPr marL="1031626" algn="l" defTabSz="1031626" rtl="0" eaLnBrk="1" latinLnBrk="0" hangingPunct="1">
        <a:defRPr sz="2000" kern="1200">
          <a:solidFill>
            <a:schemeClr val="tx1"/>
          </a:solidFill>
          <a:latin typeface="+mn-lt"/>
          <a:ea typeface="+mn-ea"/>
          <a:cs typeface="+mn-cs"/>
        </a:defRPr>
      </a:lvl3pPr>
      <a:lvl4pPr marL="1547439" algn="l" defTabSz="1031626" rtl="0" eaLnBrk="1" latinLnBrk="0" hangingPunct="1">
        <a:defRPr sz="2000" kern="1200">
          <a:solidFill>
            <a:schemeClr val="tx1"/>
          </a:solidFill>
          <a:latin typeface="+mn-lt"/>
          <a:ea typeface="+mn-ea"/>
          <a:cs typeface="+mn-cs"/>
        </a:defRPr>
      </a:lvl4pPr>
      <a:lvl5pPr marL="2063252" algn="l" defTabSz="1031626" rtl="0" eaLnBrk="1" latinLnBrk="0" hangingPunct="1">
        <a:defRPr sz="2000" kern="1200">
          <a:solidFill>
            <a:schemeClr val="tx1"/>
          </a:solidFill>
          <a:latin typeface="+mn-lt"/>
          <a:ea typeface="+mn-ea"/>
          <a:cs typeface="+mn-cs"/>
        </a:defRPr>
      </a:lvl5pPr>
      <a:lvl6pPr marL="2579065" algn="l" defTabSz="1031626" rtl="0" eaLnBrk="1" latinLnBrk="0" hangingPunct="1">
        <a:defRPr sz="2000" kern="1200">
          <a:solidFill>
            <a:schemeClr val="tx1"/>
          </a:solidFill>
          <a:latin typeface="+mn-lt"/>
          <a:ea typeface="+mn-ea"/>
          <a:cs typeface="+mn-cs"/>
        </a:defRPr>
      </a:lvl6pPr>
      <a:lvl7pPr marL="3094878" algn="l" defTabSz="1031626" rtl="0" eaLnBrk="1" latinLnBrk="0" hangingPunct="1">
        <a:defRPr sz="2000" kern="1200">
          <a:solidFill>
            <a:schemeClr val="tx1"/>
          </a:solidFill>
          <a:latin typeface="+mn-lt"/>
          <a:ea typeface="+mn-ea"/>
          <a:cs typeface="+mn-cs"/>
        </a:defRPr>
      </a:lvl7pPr>
      <a:lvl8pPr marL="3610691" algn="l" defTabSz="1031626" rtl="0" eaLnBrk="1" latinLnBrk="0" hangingPunct="1">
        <a:defRPr sz="2000" kern="1200">
          <a:solidFill>
            <a:schemeClr val="tx1"/>
          </a:solidFill>
          <a:latin typeface="+mn-lt"/>
          <a:ea typeface="+mn-ea"/>
          <a:cs typeface="+mn-cs"/>
        </a:defRPr>
      </a:lvl8pPr>
      <a:lvl9pPr marL="4126504" algn="l" defTabSz="1031626" rtl="0" eaLnBrk="1" latinLnBrk="0" hangingPunct="1">
        <a:defRPr sz="20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microsoft.com/office/2007/relationships/hdphoto" Target="../media/hdphoto2.wdp"/></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hyperlink" Target="https://online.hbs.edu/blog/post/data-privacy" TargetMode="Externa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hyperlink" Target="https://www.tableau.com/data-insights/reference-library/visual-analytics"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hyperlink" Target="https://fourweekmba.com/growth-hacking/" TargetMode="Externa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Business Analytics"/>
          <p:cNvPicPr>
            <a:picLocks noChangeAspect="1" noChangeArrowheads="1"/>
          </p:cNvPicPr>
          <p:nvPr/>
        </p:nvPicPr>
        <p:blipFill rotWithShape="1">
          <a:blip r:embed="rId2">
            <a:extLst>
              <a:ext uri="{28A0092B-C50C-407E-A947-70E740481C1C}">
                <a14:useLocalDpi xmlns:a14="http://schemas.microsoft.com/office/drawing/2010/main" val="0"/>
              </a:ext>
            </a:extLst>
          </a:blip>
          <a:srcRect l="8440" t="10513" r="6315" b="18173"/>
          <a:stretch/>
        </p:blipFill>
        <p:spPr bwMode="auto">
          <a:xfrm>
            <a:off x="827584" y="897567"/>
            <a:ext cx="7572807" cy="32706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140434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rcRect/>
          <a:stretch>
            <a:fillRect/>
          </a:stretch>
        </p:blipFill>
        <p:spPr bwMode="auto">
          <a:xfrm>
            <a:off x="899592" y="339502"/>
            <a:ext cx="7200800" cy="39467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045398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528" y="843558"/>
            <a:ext cx="8229600" cy="857250"/>
          </a:xfrm>
        </p:spPr>
        <p:txBody>
          <a:bodyPr>
            <a:normAutofit fontScale="90000"/>
          </a:bodyPr>
          <a:lstStyle/>
          <a:p>
            <a:r>
              <a:rPr lang="en-IN" dirty="0"/>
              <a:t>Business Analytics in practice</a:t>
            </a:r>
            <a:br>
              <a:rPr lang="en-IN" dirty="0"/>
            </a:br>
            <a:r>
              <a:rPr lang="en-IN" sz="4100" b="1" dirty="0"/>
              <a:t>Business Analytics Examples</a:t>
            </a:r>
            <a:r>
              <a:rPr lang="en-IN" b="1" dirty="0"/>
              <a:t/>
            </a:r>
            <a:br>
              <a:rPr lang="en-IN" b="1" dirty="0"/>
            </a:br>
            <a:r>
              <a:rPr lang="en-IN" dirty="0" smtClean="0"/>
              <a:t> </a:t>
            </a:r>
            <a:r>
              <a:rPr lang="en-IN" dirty="0"/>
              <a:t/>
            </a:r>
            <a:br>
              <a:rPr lang="en-IN" dirty="0"/>
            </a:br>
            <a:endParaRPr lang="en-IN" dirty="0"/>
          </a:p>
        </p:txBody>
      </p:sp>
      <p:sp>
        <p:nvSpPr>
          <p:cNvPr id="3" name="Content Placeholder 2"/>
          <p:cNvSpPr>
            <a:spLocks noGrp="1"/>
          </p:cNvSpPr>
          <p:nvPr>
            <p:ph idx="1"/>
          </p:nvPr>
        </p:nvSpPr>
        <p:spPr>
          <a:xfrm>
            <a:off x="467542" y="1491633"/>
            <a:ext cx="8424937" cy="3394472"/>
          </a:xfrm>
        </p:spPr>
        <p:txBody>
          <a:bodyPr>
            <a:normAutofit fontScale="55000" lnSpcReduction="20000"/>
          </a:bodyPr>
          <a:lstStyle/>
          <a:p>
            <a:pPr marL="0" indent="0">
              <a:buNone/>
            </a:pPr>
            <a:r>
              <a:rPr lang="en-US" b="1" dirty="0" smtClean="0"/>
              <a:t>Marketing</a:t>
            </a:r>
            <a:endParaRPr lang="en-US" dirty="0" smtClean="0"/>
          </a:p>
          <a:p>
            <a:endParaRPr lang="en-US" dirty="0" smtClean="0"/>
          </a:p>
          <a:p>
            <a:pPr marL="742950" indent="-742950" algn="just">
              <a:buFont typeface="+mj-lt"/>
              <a:buAutoNum type="arabicPeriod"/>
            </a:pPr>
            <a:r>
              <a:rPr lang="en-US" dirty="0" smtClean="0"/>
              <a:t>Analyze </a:t>
            </a:r>
            <a:r>
              <a:rPr lang="en-US" dirty="0"/>
              <a:t>customer </a:t>
            </a:r>
            <a:r>
              <a:rPr lang="en-US" dirty="0" smtClean="0"/>
              <a:t>behaviour </a:t>
            </a:r>
            <a:r>
              <a:rPr lang="en-US" dirty="0"/>
              <a:t>and </a:t>
            </a:r>
            <a:r>
              <a:rPr lang="en-US" dirty="0" smtClean="0"/>
              <a:t>preferences</a:t>
            </a:r>
          </a:p>
          <a:p>
            <a:pPr marL="742950" indent="-742950" algn="just">
              <a:buFont typeface="+mj-lt"/>
              <a:buAutoNum type="arabicPeriod"/>
            </a:pPr>
            <a:r>
              <a:rPr lang="en-US" dirty="0" smtClean="0"/>
              <a:t>Track </a:t>
            </a:r>
            <a:r>
              <a:rPr lang="en-US" dirty="0"/>
              <a:t>the effectiveness of marketing </a:t>
            </a:r>
            <a:r>
              <a:rPr lang="en-US" dirty="0" smtClean="0"/>
              <a:t>campaigns</a:t>
            </a:r>
          </a:p>
          <a:p>
            <a:pPr marL="742950" indent="-742950" algn="just">
              <a:buFont typeface="+mj-lt"/>
              <a:buAutoNum type="arabicPeriod"/>
            </a:pPr>
            <a:r>
              <a:rPr lang="en-US" dirty="0" smtClean="0"/>
              <a:t>Identify </a:t>
            </a:r>
            <a:r>
              <a:rPr lang="en-US" dirty="0"/>
              <a:t>new market </a:t>
            </a:r>
            <a:r>
              <a:rPr lang="en-US" dirty="0" smtClean="0"/>
              <a:t>opportunities</a:t>
            </a:r>
          </a:p>
          <a:p>
            <a:pPr marL="0" indent="0" algn="just">
              <a:buNone/>
            </a:pPr>
            <a:endParaRPr lang="en-US" dirty="0" smtClean="0"/>
          </a:p>
          <a:p>
            <a:pPr marL="0" indent="0" algn="just">
              <a:buNone/>
            </a:pPr>
            <a:r>
              <a:rPr lang="en-US" b="1" dirty="0" smtClean="0"/>
              <a:t>Example</a:t>
            </a:r>
          </a:p>
          <a:p>
            <a:pPr marL="0" indent="0" algn="just">
              <a:buNone/>
            </a:pPr>
            <a:endParaRPr lang="en-US" b="1" dirty="0"/>
          </a:p>
          <a:p>
            <a:pPr marL="0" indent="0" algn="just">
              <a:buNone/>
            </a:pPr>
            <a:r>
              <a:rPr lang="en-US" dirty="0" smtClean="0"/>
              <a:t>A </a:t>
            </a:r>
            <a:r>
              <a:rPr lang="en-US" dirty="0"/>
              <a:t>retail company may use business analytics to analyze customer purchase patterns to identify which products are selling the most and to whom.</a:t>
            </a:r>
          </a:p>
          <a:p>
            <a:endParaRPr lang="en-IN" dirty="0"/>
          </a:p>
        </p:txBody>
      </p:sp>
    </p:spTree>
    <p:extLst>
      <p:ext uri="{BB962C8B-B14F-4D97-AF65-F5344CB8AC3E}">
        <p14:creationId xmlns:p14="http://schemas.microsoft.com/office/powerpoint/2010/main" val="324857685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528" y="843558"/>
            <a:ext cx="8229600" cy="857250"/>
          </a:xfrm>
        </p:spPr>
        <p:txBody>
          <a:bodyPr>
            <a:normAutofit fontScale="90000"/>
          </a:bodyPr>
          <a:lstStyle/>
          <a:p>
            <a:r>
              <a:rPr lang="en-IN" dirty="0"/>
              <a:t>Business Analytics in </a:t>
            </a:r>
            <a:r>
              <a:rPr lang="en-IN" dirty="0" smtClean="0"/>
              <a:t>practice</a:t>
            </a:r>
            <a:br>
              <a:rPr lang="en-IN" dirty="0" smtClean="0"/>
            </a:br>
            <a:r>
              <a:rPr lang="en-IN" sz="4100" b="1" dirty="0"/>
              <a:t>Business Analytics Examples</a:t>
            </a:r>
            <a:r>
              <a:rPr lang="en-IN" b="1" dirty="0"/>
              <a:t/>
            </a:r>
            <a:br>
              <a:rPr lang="en-IN" b="1" dirty="0"/>
            </a:br>
            <a:r>
              <a:rPr lang="en-IN" dirty="0" smtClean="0"/>
              <a:t> </a:t>
            </a:r>
            <a:r>
              <a:rPr lang="en-IN" dirty="0"/>
              <a:t/>
            </a:r>
            <a:br>
              <a:rPr lang="en-IN" dirty="0"/>
            </a:br>
            <a:endParaRPr lang="en-IN" dirty="0"/>
          </a:p>
        </p:txBody>
      </p:sp>
      <p:sp>
        <p:nvSpPr>
          <p:cNvPr id="3" name="Content Placeholder 2"/>
          <p:cNvSpPr>
            <a:spLocks noGrp="1"/>
          </p:cNvSpPr>
          <p:nvPr>
            <p:ph idx="1"/>
          </p:nvPr>
        </p:nvSpPr>
        <p:spPr>
          <a:xfrm>
            <a:off x="467544" y="1419622"/>
            <a:ext cx="8229600" cy="3394472"/>
          </a:xfrm>
        </p:spPr>
        <p:txBody>
          <a:bodyPr>
            <a:normAutofit fontScale="55000" lnSpcReduction="20000"/>
          </a:bodyPr>
          <a:lstStyle/>
          <a:p>
            <a:pPr marL="0" indent="0">
              <a:buNone/>
            </a:pPr>
            <a:r>
              <a:rPr lang="en-US" b="1" dirty="0" smtClean="0"/>
              <a:t>Finance</a:t>
            </a:r>
          </a:p>
          <a:p>
            <a:pPr marL="0" indent="0">
              <a:buNone/>
            </a:pPr>
            <a:endParaRPr lang="en-US" dirty="0"/>
          </a:p>
          <a:p>
            <a:pPr marL="742950" indent="-742950">
              <a:buFont typeface="+mj-lt"/>
              <a:buAutoNum type="arabicPeriod"/>
            </a:pPr>
            <a:r>
              <a:rPr lang="en-US" dirty="0" smtClean="0"/>
              <a:t>Analyze </a:t>
            </a:r>
            <a:r>
              <a:rPr lang="en-US" dirty="0"/>
              <a:t>financial data and </a:t>
            </a:r>
            <a:endParaRPr lang="en-US" dirty="0" smtClean="0"/>
          </a:p>
          <a:p>
            <a:pPr marL="742950" indent="-742950">
              <a:buFont typeface="+mj-lt"/>
              <a:buAutoNum type="arabicPeriod"/>
            </a:pPr>
            <a:r>
              <a:rPr lang="en-US" dirty="0" smtClean="0"/>
              <a:t>Identify </a:t>
            </a:r>
            <a:r>
              <a:rPr lang="en-US" dirty="0"/>
              <a:t>areas for cost savings or revenue </a:t>
            </a:r>
            <a:r>
              <a:rPr lang="en-US" dirty="0" smtClean="0"/>
              <a:t>growth </a:t>
            </a:r>
          </a:p>
          <a:p>
            <a:pPr marL="0" indent="0">
              <a:buNone/>
            </a:pPr>
            <a:endParaRPr lang="en-US" dirty="0" smtClean="0"/>
          </a:p>
          <a:p>
            <a:pPr marL="0" indent="0">
              <a:buNone/>
            </a:pPr>
            <a:r>
              <a:rPr lang="en-US" b="1" dirty="0" smtClean="0"/>
              <a:t>Example</a:t>
            </a:r>
            <a:r>
              <a:rPr lang="en-US" dirty="0" smtClean="0"/>
              <a:t> </a:t>
            </a:r>
          </a:p>
          <a:p>
            <a:pPr marL="0" indent="0">
              <a:buNone/>
            </a:pPr>
            <a:endParaRPr lang="en-US" dirty="0" smtClean="0"/>
          </a:p>
          <a:p>
            <a:pPr marL="0" indent="0">
              <a:buNone/>
            </a:pPr>
            <a:r>
              <a:rPr lang="en-US" dirty="0"/>
              <a:t>A</a:t>
            </a:r>
            <a:r>
              <a:rPr lang="en-US" dirty="0" smtClean="0"/>
              <a:t> </a:t>
            </a:r>
            <a:r>
              <a:rPr lang="en-US" dirty="0"/>
              <a:t>financial institution may use business analytics to analyze loan data and identify which customers are most likely to default on their loans.</a:t>
            </a:r>
          </a:p>
          <a:p>
            <a:endParaRPr lang="en-IN" dirty="0"/>
          </a:p>
        </p:txBody>
      </p:sp>
    </p:spTree>
    <p:extLst>
      <p:ext uri="{BB962C8B-B14F-4D97-AF65-F5344CB8AC3E}">
        <p14:creationId xmlns:p14="http://schemas.microsoft.com/office/powerpoint/2010/main" val="210892298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528" y="843558"/>
            <a:ext cx="8229600" cy="857250"/>
          </a:xfrm>
        </p:spPr>
        <p:txBody>
          <a:bodyPr>
            <a:normAutofit fontScale="90000"/>
          </a:bodyPr>
          <a:lstStyle/>
          <a:p>
            <a:r>
              <a:rPr lang="en-IN" dirty="0"/>
              <a:t>Business Analytics in </a:t>
            </a:r>
            <a:r>
              <a:rPr lang="en-IN" dirty="0" smtClean="0"/>
              <a:t>practice</a:t>
            </a:r>
            <a:br>
              <a:rPr lang="en-IN" dirty="0" smtClean="0"/>
            </a:br>
            <a:r>
              <a:rPr lang="en-IN" sz="4100" b="1" dirty="0"/>
              <a:t>Business Analytics Examples</a:t>
            </a:r>
            <a:r>
              <a:rPr lang="en-IN" b="1" dirty="0"/>
              <a:t/>
            </a:r>
            <a:br>
              <a:rPr lang="en-IN" b="1" dirty="0"/>
            </a:br>
            <a:r>
              <a:rPr lang="en-IN" dirty="0" smtClean="0"/>
              <a:t> </a:t>
            </a:r>
            <a:r>
              <a:rPr lang="en-IN" dirty="0"/>
              <a:t/>
            </a:r>
            <a:br>
              <a:rPr lang="en-IN" dirty="0"/>
            </a:br>
            <a:endParaRPr lang="en-IN" dirty="0"/>
          </a:p>
        </p:txBody>
      </p:sp>
      <p:sp>
        <p:nvSpPr>
          <p:cNvPr id="3" name="Content Placeholder 2"/>
          <p:cNvSpPr>
            <a:spLocks noGrp="1"/>
          </p:cNvSpPr>
          <p:nvPr>
            <p:ph idx="1"/>
          </p:nvPr>
        </p:nvSpPr>
        <p:spPr>
          <a:xfrm>
            <a:off x="467544" y="1491630"/>
            <a:ext cx="8229600" cy="3394472"/>
          </a:xfrm>
        </p:spPr>
        <p:txBody>
          <a:bodyPr>
            <a:normAutofit fontScale="55000" lnSpcReduction="20000"/>
          </a:bodyPr>
          <a:lstStyle/>
          <a:p>
            <a:pPr marL="0" indent="0">
              <a:buNone/>
            </a:pPr>
            <a:r>
              <a:rPr lang="en-US" b="1" dirty="0"/>
              <a:t>Human </a:t>
            </a:r>
            <a:r>
              <a:rPr lang="en-US" b="1" dirty="0" smtClean="0"/>
              <a:t>resources</a:t>
            </a:r>
            <a:endParaRPr lang="en-US" dirty="0"/>
          </a:p>
          <a:p>
            <a:pPr marL="742950" indent="-742950">
              <a:buFont typeface="+mj-lt"/>
              <a:buAutoNum type="arabicPeriod"/>
            </a:pPr>
            <a:r>
              <a:rPr lang="en-US" dirty="0" smtClean="0"/>
              <a:t>Analyze </a:t>
            </a:r>
            <a:r>
              <a:rPr lang="en-US" dirty="0"/>
              <a:t>employee </a:t>
            </a:r>
            <a:r>
              <a:rPr lang="en-US" dirty="0" smtClean="0"/>
              <a:t>data</a:t>
            </a:r>
          </a:p>
          <a:p>
            <a:pPr marL="742950" indent="-742950">
              <a:buFont typeface="+mj-lt"/>
              <a:buAutoNum type="arabicPeriod"/>
            </a:pPr>
            <a:r>
              <a:rPr lang="en-US" dirty="0" smtClean="0"/>
              <a:t>Performance </a:t>
            </a:r>
            <a:r>
              <a:rPr lang="en-US" dirty="0"/>
              <a:t>metrics and engagement </a:t>
            </a:r>
            <a:r>
              <a:rPr lang="en-US" dirty="0" smtClean="0"/>
              <a:t>surveys</a:t>
            </a:r>
          </a:p>
          <a:p>
            <a:pPr marL="742950" indent="-742950">
              <a:buFont typeface="+mj-lt"/>
              <a:buAutoNum type="arabicPeriod"/>
            </a:pPr>
            <a:r>
              <a:rPr lang="en-US" dirty="0" smtClean="0"/>
              <a:t>To </a:t>
            </a:r>
            <a:r>
              <a:rPr lang="en-US" dirty="0"/>
              <a:t>identify areas for improvement and </a:t>
            </a:r>
            <a:endParaRPr lang="en-US" dirty="0" smtClean="0"/>
          </a:p>
          <a:p>
            <a:pPr marL="742950" indent="-742950">
              <a:buFont typeface="+mj-lt"/>
              <a:buAutoNum type="arabicPeriod"/>
            </a:pPr>
            <a:r>
              <a:rPr lang="en-US" dirty="0" smtClean="0"/>
              <a:t>Optimize </a:t>
            </a:r>
            <a:r>
              <a:rPr lang="en-US" dirty="0"/>
              <a:t>talent </a:t>
            </a:r>
            <a:r>
              <a:rPr lang="en-US" dirty="0" smtClean="0"/>
              <a:t>management</a:t>
            </a:r>
          </a:p>
          <a:p>
            <a:pPr marL="0" indent="0">
              <a:buNone/>
            </a:pPr>
            <a:endParaRPr lang="en-US" dirty="0" smtClean="0"/>
          </a:p>
          <a:p>
            <a:pPr marL="0" indent="0">
              <a:buNone/>
            </a:pPr>
            <a:r>
              <a:rPr lang="en-US" b="1" dirty="0" smtClean="0"/>
              <a:t>Example</a:t>
            </a:r>
          </a:p>
          <a:p>
            <a:pPr marL="0" indent="0">
              <a:buNone/>
            </a:pPr>
            <a:endParaRPr lang="en-US" dirty="0"/>
          </a:p>
          <a:p>
            <a:pPr marL="0" indent="0">
              <a:buNone/>
            </a:pPr>
            <a:r>
              <a:rPr lang="en-US" dirty="0" smtClean="0"/>
              <a:t>A </a:t>
            </a:r>
            <a:r>
              <a:rPr lang="en-US" dirty="0"/>
              <a:t>company may use business analytics to identify which employees are most likely to leave the company and take steps to retain them.</a:t>
            </a:r>
          </a:p>
          <a:p>
            <a:endParaRPr lang="en-IN" dirty="0"/>
          </a:p>
        </p:txBody>
      </p:sp>
    </p:spTree>
    <p:extLst>
      <p:ext uri="{BB962C8B-B14F-4D97-AF65-F5344CB8AC3E}">
        <p14:creationId xmlns:p14="http://schemas.microsoft.com/office/powerpoint/2010/main" val="152160238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528" y="915566"/>
            <a:ext cx="8229600" cy="857250"/>
          </a:xfrm>
        </p:spPr>
        <p:txBody>
          <a:bodyPr>
            <a:normAutofit fontScale="90000"/>
          </a:bodyPr>
          <a:lstStyle/>
          <a:p>
            <a:r>
              <a:rPr lang="en-IN" dirty="0"/>
              <a:t>Business Analytics in </a:t>
            </a:r>
            <a:r>
              <a:rPr lang="en-IN" dirty="0" smtClean="0"/>
              <a:t>practice</a:t>
            </a:r>
            <a:br>
              <a:rPr lang="en-IN" dirty="0" smtClean="0"/>
            </a:br>
            <a:r>
              <a:rPr lang="en-IN" sz="4100" b="1" dirty="0"/>
              <a:t>Business Analytics Examples</a:t>
            </a:r>
            <a:r>
              <a:rPr lang="en-IN" b="1" dirty="0"/>
              <a:t/>
            </a:r>
            <a:br>
              <a:rPr lang="en-IN" b="1" dirty="0"/>
            </a:br>
            <a:r>
              <a:rPr lang="en-IN" dirty="0" smtClean="0"/>
              <a:t> </a:t>
            </a:r>
            <a:r>
              <a:rPr lang="en-IN" dirty="0"/>
              <a:t/>
            </a:r>
            <a:br>
              <a:rPr lang="en-IN" dirty="0"/>
            </a:br>
            <a:endParaRPr lang="en-IN" dirty="0"/>
          </a:p>
        </p:txBody>
      </p:sp>
      <p:sp>
        <p:nvSpPr>
          <p:cNvPr id="3" name="Content Placeholder 2"/>
          <p:cNvSpPr>
            <a:spLocks noGrp="1"/>
          </p:cNvSpPr>
          <p:nvPr>
            <p:ph idx="1"/>
          </p:nvPr>
        </p:nvSpPr>
        <p:spPr>
          <a:xfrm>
            <a:off x="467544" y="1563638"/>
            <a:ext cx="8229600" cy="3394472"/>
          </a:xfrm>
        </p:spPr>
        <p:txBody>
          <a:bodyPr>
            <a:normAutofit fontScale="55000" lnSpcReduction="20000"/>
          </a:bodyPr>
          <a:lstStyle/>
          <a:p>
            <a:pPr marL="0" indent="0">
              <a:buNone/>
            </a:pPr>
            <a:r>
              <a:rPr lang="en-US" b="1" dirty="0" smtClean="0"/>
              <a:t>Operations</a:t>
            </a:r>
          </a:p>
          <a:p>
            <a:pPr marL="0" indent="0">
              <a:buNone/>
            </a:pPr>
            <a:endParaRPr lang="en-US" b="1" dirty="0" smtClean="0"/>
          </a:p>
          <a:p>
            <a:pPr marL="742950" indent="-742950">
              <a:buFont typeface="+mj-lt"/>
              <a:buAutoNum type="arabicPeriod"/>
            </a:pPr>
            <a:r>
              <a:rPr lang="en-US" dirty="0"/>
              <a:t>T</a:t>
            </a:r>
            <a:r>
              <a:rPr lang="en-US" dirty="0" smtClean="0"/>
              <a:t>o </a:t>
            </a:r>
            <a:r>
              <a:rPr lang="en-US" dirty="0"/>
              <a:t>optimize operations by analyzing production </a:t>
            </a:r>
            <a:r>
              <a:rPr lang="en-US" dirty="0" smtClean="0"/>
              <a:t>data </a:t>
            </a:r>
          </a:p>
          <a:p>
            <a:pPr marL="742950" indent="-742950">
              <a:buFont typeface="+mj-lt"/>
              <a:buAutoNum type="arabicPeriod"/>
            </a:pPr>
            <a:r>
              <a:rPr lang="en-US" dirty="0" smtClean="0"/>
              <a:t>Supply </a:t>
            </a:r>
            <a:r>
              <a:rPr lang="en-US" dirty="0"/>
              <a:t>chain </a:t>
            </a:r>
            <a:r>
              <a:rPr lang="en-US" dirty="0" smtClean="0"/>
              <a:t>metrics</a:t>
            </a:r>
          </a:p>
          <a:p>
            <a:pPr marL="742950" indent="-742950">
              <a:buFont typeface="+mj-lt"/>
              <a:buAutoNum type="arabicPeriod"/>
            </a:pPr>
            <a:r>
              <a:rPr lang="en-US" dirty="0" smtClean="0"/>
              <a:t>Quality </a:t>
            </a:r>
            <a:r>
              <a:rPr lang="en-US" dirty="0"/>
              <a:t>control </a:t>
            </a:r>
            <a:r>
              <a:rPr lang="en-US" dirty="0" smtClean="0"/>
              <a:t>data</a:t>
            </a:r>
          </a:p>
          <a:p>
            <a:pPr marL="0" indent="0">
              <a:buNone/>
            </a:pPr>
            <a:endParaRPr lang="en-US" dirty="0" smtClean="0"/>
          </a:p>
          <a:p>
            <a:pPr marL="0" indent="0">
              <a:buNone/>
            </a:pPr>
            <a:r>
              <a:rPr lang="en-US" dirty="0" smtClean="0"/>
              <a:t>Example</a:t>
            </a:r>
          </a:p>
          <a:p>
            <a:pPr marL="0" indent="0">
              <a:buNone/>
            </a:pPr>
            <a:endParaRPr lang="en-US" dirty="0" smtClean="0"/>
          </a:p>
          <a:p>
            <a:pPr marL="0" indent="0">
              <a:buNone/>
            </a:pPr>
            <a:r>
              <a:rPr lang="en-US" dirty="0" smtClean="0"/>
              <a:t>A </a:t>
            </a:r>
            <a:r>
              <a:rPr lang="en-US" dirty="0"/>
              <a:t>manufacturing company may use business analytics to analyze production data to identify which products are taking longer to produce and to optimize production schedules.</a:t>
            </a:r>
          </a:p>
          <a:p>
            <a:endParaRPr lang="en-IN" dirty="0"/>
          </a:p>
        </p:txBody>
      </p:sp>
    </p:spTree>
    <p:extLst>
      <p:ext uri="{BB962C8B-B14F-4D97-AF65-F5344CB8AC3E}">
        <p14:creationId xmlns:p14="http://schemas.microsoft.com/office/powerpoint/2010/main" val="152160238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528" y="915566"/>
            <a:ext cx="8229600" cy="857250"/>
          </a:xfrm>
        </p:spPr>
        <p:txBody>
          <a:bodyPr>
            <a:normAutofit fontScale="90000"/>
          </a:bodyPr>
          <a:lstStyle/>
          <a:p>
            <a:r>
              <a:rPr lang="en-IN" dirty="0"/>
              <a:t>Business Analytics in </a:t>
            </a:r>
            <a:r>
              <a:rPr lang="en-IN" dirty="0" smtClean="0"/>
              <a:t>practice</a:t>
            </a:r>
            <a:br>
              <a:rPr lang="en-IN" dirty="0" smtClean="0"/>
            </a:br>
            <a:r>
              <a:rPr lang="en-IN" sz="4100" b="1" dirty="0"/>
              <a:t>Business Analytics Examples</a:t>
            </a:r>
            <a:r>
              <a:rPr lang="en-IN" b="1" dirty="0"/>
              <a:t/>
            </a:r>
            <a:br>
              <a:rPr lang="en-IN" b="1" dirty="0"/>
            </a:br>
            <a:r>
              <a:rPr lang="en-IN" dirty="0" smtClean="0"/>
              <a:t> </a:t>
            </a:r>
            <a:r>
              <a:rPr lang="en-IN" dirty="0"/>
              <a:t/>
            </a:r>
            <a:br>
              <a:rPr lang="en-IN" dirty="0"/>
            </a:br>
            <a:endParaRPr lang="en-IN" dirty="0"/>
          </a:p>
        </p:txBody>
      </p:sp>
      <p:sp>
        <p:nvSpPr>
          <p:cNvPr id="3" name="Content Placeholder 2"/>
          <p:cNvSpPr>
            <a:spLocks noGrp="1"/>
          </p:cNvSpPr>
          <p:nvPr>
            <p:ph idx="1"/>
          </p:nvPr>
        </p:nvSpPr>
        <p:spPr>
          <a:xfrm>
            <a:off x="467544" y="1563638"/>
            <a:ext cx="8424936" cy="3394472"/>
          </a:xfrm>
        </p:spPr>
        <p:txBody>
          <a:bodyPr>
            <a:normAutofit fontScale="55000" lnSpcReduction="20000"/>
          </a:bodyPr>
          <a:lstStyle/>
          <a:p>
            <a:pPr marL="0" indent="0">
              <a:buNone/>
            </a:pPr>
            <a:r>
              <a:rPr lang="en-US" b="1" dirty="0" smtClean="0"/>
              <a:t>Healthcare</a:t>
            </a:r>
          </a:p>
          <a:p>
            <a:pPr marL="0" indent="0">
              <a:buNone/>
            </a:pPr>
            <a:endParaRPr lang="en-US" dirty="0"/>
          </a:p>
          <a:p>
            <a:pPr marL="742950" indent="-742950">
              <a:buFont typeface="+mj-lt"/>
              <a:buAutoNum type="arabicPeriod"/>
            </a:pPr>
            <a:r>
              <a:rPr lang="en-US" dirty="0" smtClean="0"/>
              <a:t>To </a:t>
            </a:r>
            <a:r>
              <a:rPr lang="en-US" dirty="0"/>
              <a:t>analyze patient </a:t>
            </a:r>
            <a:r>
              <a:rPr lang="en-US" dirty="0" smtClean="0"/>
              <a:t>data</a:t>
            </a:r>
          </a:p>
          <a:p>
            <a:pPr marL="742950" indent="-742950">
              <a:buFont typeface="+mj-lt"/>
              <a:buAutoNum type="arabicPeriod"/>
            </a:pPr>
            <a:r>
              <a:rPr lang="en-US" dirty="0" smtClean="0"/>
              <a:t>Identify </a:t>
            </a:r>
            <a:r>
              <a:rPr lang="en-US" dirty="0"/>
              <a:t>trends in disease </a:t>
            </a:r>
            <a:r>
              <a:rPr lang="en-US" dirty="0" smtClean="0"/>
              <a:t>outbreaks</a:t>
            </a:r>
          </a:p>
          <a:p>
            <a:pPr marL="742950" indent="-742950">
              <a:buFont typeface="+mj-lt"/>
              <a:buAutoNum type="arabicPeriod"/>
            </a:pPr>
            <a:r>
              <a:rPr lang="en-US" dirty="0" smtClean="0"/>
              <a:t>Optimize </a:t>
            </a:r>
            <a:r>
              <a:rPr lang="en-US" dirty="0"/>
              <a:t>healthcare </a:t>
            </a:r>
            <a:r>
              <a:rPr lang="en-US" dirty="0" smtClean="0"/>
              <a:t>delivery</a:t>
            </a:r>
          </a:p>
          <a:p>
            <a:pPr marL="0" indent="0">
              <a:buNone/>
            </a:pPr>
            <a:endParaRPr lang="en-US" dirty="0"/>
          </a:p>
          <a:p>
            <a:pPr marL="0" indent="0">
              <a:buNone/>
            </a:pPr>
            <a:r>
              <a:rPr lang="en-US" dirty="0" smtClean="0"/>
              <a:t>Example</a:t>
            </a:r>
          </a:p>
          <a:p>
            <a:pPr marL="0" indent="0">
              <a:buNone/>
            </a:pPr>
            <a:endParaRPr lang="en-US" dirty="0"/>
          </a:p>
          <a:p>
            <a:pPr marL="0" indent="0">
              <a:buNone/>
            </a:pPr>
            <a:r>
              <a:rPr lang="en-US" dirty="0" smtClean="0"/>
              <a:t>A </a:t>
            </a:r>
            <a:r>
              <a:rPr lang="en-US" dirty="0"/>
              <a:t>healthcare provider may use business analytics to analyze patient data to identify patterns in disease outbreaks and take preventive measures.</a:t>
            </a:r>
          </a:p>
          <a:p>
            <a:endParaRPr lang="en-IN" dirty="0"/>
          </a:p>
        </p:txBody>
      </p:sp>
    </p:spTree>
    <p:extLst>
      <p:ext uri="{BB962C8B-B14F-4D97-AF65-F5344CB8AC3E}">
        <p14:creationId xmlns:p14="http://schemas.microsoft.com/office/powerpoint/2010/main" val="152160238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411510"/>
            <a:ext cx="8229600" cy="857250"/>
          </a:xfrm>
        </p:spPr>
        <p:txBody>
          <a:bodyPr>
            <a:normAutofit fontScale="90000"/>
          </a:bodyPr>
          <a:lstStyle/>
          <a:p>
            <a:r>
              <a:rPr lang="en-IN" dirty="0"/>
              <a:t>Big Data - Overview of using Data</a:t>
            </a:r>
            <a:br>
              <a:rPr lang="en-IN" dirty="0"/>
            </a:br>
            <a:endParaRPr lang="en-IN" dirty="0"/>
          </a:p>
        </p:txBody>
      </p:sp>
      <p:sp>
        <p:nvSpPr>
          <p:cNvPr id="3" name="Content Placeholder 2"/>
          <p:cNvSpPr>
            <a:spLocks noGrp="1"/>
          </p:cNvSpPr>
          <p:nvPr>
            <p:ph idx="1"/>
          </p:nvPr>
        </p:nvSpPr>
        <p:spPr/>
        <p:txBody>
          <a:bodyPr>
            <a:normAutofit/>
          </a:bodyPr>
          <a:lstStyle/>
          <a:p>
            <a:r>
              <a:rPr lang="en-US" sz="2000" dirty="0"/>
              <a:t>Big data refers to the large, diverse sets of information that grow at ever-increasing rates. </a:t>
            </a:r>
            <a:endParaRPr lang="en-US" sz="2000" dirty="0" smtClean="0"/>
          </a:p>
          <a:p>
            <a:r>
              <a:rPr lang="en-US" sz="2000" dirty="0" smtClean="0"/>
              <a:t>It </a:t>
            </a:r>
            <a:r>
              <a:rPr lang="en-US" sz="2000" dirty="0"/>
              <a:t>encompasses the volume of information, the velocity or speed at which it is created and collected, and the variety or scope of the data points being covered (known as the "three v's" of big data).</a:t>
            </a:r>
            <a:endParaRPr lang="en-US" sz="2000" dirty="0" smtClean="0"/>
          </a:p>
          <a:p>
            <a:r>
              <a:rPr lang="en-US" sz="2000" dirty="0" smtClean="0"/>
              <a:t>Big </a:t>
            </a:r>
            <a:r>
              <a:rPr lang="en-US" sz="2000" dirty="0"/>
              <a:t>data analysts are responsible for collecting and analyzing large and complex data sets, often using tools such as Hadoop and Apache Spark. </a:t>
            </a:r>
            <a:endParaRPr lang="en-US" sz="2000" dirty="0" smtClean="0"/>
          </a:p>
          <a:p>
            <a:r>
              <a:rPr lang="en-US" sz="2000" dirty="0" smtClean="0"/>
              <a:t>They </a:t>
            </a:r>
            <a:r>
              <a:rPr lang="en-US" sz="2000" dirty="0"/>
              <a:t>may work with structured and unstructured data and use advanced analytics techniques to extract insights.</a:t>
            </a:r>
            <a:endParaRPr lang="en-IN" sz="2000" dirty="0"/>
          </a:p>
        </p:txBody>
      </p:sp>
    </p:spTree>
    <p:extLst>
      <p:ext uri="{BB962C8B-B14F-4D97-AF65-F5344CB8AC3E}">
        <p14:creationId xmlns:p14="http://schemas.microsoft.com/office/powerpoint/2010/main" val="310860120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2662843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3765" b="14527"/>
          <a:stretch/>
        </p:blipFill>
        <p:spPr bwMode="auto">
          <a:xfrm>
            <a:off x="-12694" y="10186"/>
            <a:ext cx="4459341" cy="51333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291"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4585" r="3290" b="7863"/>
          <a:stretch/>
        </p:blipFill>
        <p:spPr bwMode="auto">
          <a:xfrm>
            <a:off x="4454441" y="10186"/>
            <a:ext cx="4689559" cy="51333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469222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123478"/>
            <a:ext cx="8784976" cy="48965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9417353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827590" y="195487"/>
            <a:ext cx="7704855" cy="1080120"/>
          </a:xfrm>
        </p:spPr>
        <p:txBody>
          <a:bodyPr>
            <a:normAutofit fontScale="70000" lnSpcReduction="20000"/>
          </a:bodyPr>
          <a:lstStyle/>
          <a:p>
            <a:r>
              <a:rPr lang="en-IN" b="1" dirty="0"/>
              <a:t>Introduction to Business Analytics and Intelligence(BAI):</a:t>
            </a:r>
            <a:r>
              <a:rPr lang="en-IN" dirty="0"/>
              <a:t> </a:t>
            </a:r>
            <a:endParaRPr lang="en-IN" dirty="0" smtClean="0"/>
          </a:p>
          <a:p>
            <a:pPr algn="r"/>
            <a:r>
              <a:rPr lang="en-IN" dirty="0"/>
              <a:t>Module 1</a:t>
            </a:r>
          </a:p>
          <a:p>
            <a:endParaRPr lang="en-IN"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8" y="1221600"/>
            <a:ext cx="8675563" cy="2970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0636396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b="4014"/>
          <a:stretch/>
        </p:blipFill>
        <p:spPr bwMode="auto">
          <a:xfrm>
            <a:off x="179512" y="246402"/>
            <a:ext cx="3659780" cy="35494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67"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923928" y="412097"/>
            <a:ext cx="2481700" cy="14146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68"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588224" y="412097"/>
            <a:ext cx="2399197" cy="13605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69" name="Picture 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927536" y="2571750"/>
            <a:ext cx="2478092" cy="1432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AutoShape 7" descr="application of big data"/>
          <p:cNvSpPr>
            <a:spLocks noChangeAspect="1" noChangeArrowheads="1"/>
          </p:cNvSpPr>
          <p:nvPr/>
        </p:nvSpPr>
        <p:spPr bwMode="auto">
          <a:xfrm>
            <a:off x="63500" y="-136525"/>
            <a:ext cx="298450" cy="2984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11273" name="Picture 9"/>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584667" y="2610277"/>
            <a:ext cx="2379308" cy="13558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0929340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IN" b="1" dirty="0"/>
              <a:t>Data Source, Collection &amp; Storage</a:t>
            </a:r>
            <a:r>
              <a:rPr lang="en-IN" dirty="0"/>
              <a:t/>
            </a:r>
            <a:br>
              <a:rPr lang="en-IN" dirty="0"/>
            </a:br>
            <a:endParaRPr lang="en-IN" dirty="0"/>
          </a:p>
        </p:txBody>
      </p:sp>
      <p:sp>
        <p:nvSpPr>
          <p:cNvPr id="3" name="Subtitle 2"/>
          <p:cNvSpPr>
            <a:spLocks noGrp="1"/>
          </p:cNvSpPr>
          <p:nvPr>
            <p:ph type="subTitle" idx="1"/>
          </p:nvPr>
        </p:nvSpPr>
        <p:spPr/>
        <p:txBody>
          <a:bodyPr/>
          <a:lstStyle/>
          <a:p>
            <a:pPr algn="r"/>
            <a:r>
              <a:rPr lang="en-IN" dirty="0" smtClean="0"/>
              <a:t>Module 2</a:t>
            </a:r>
            <a:endParaRPr lang="en-IN" dirty="0"/>
          </a:p>
        </p:txBody>
      </p:sp>
    </p:spTree>
    <p:extLst>
      <p:ext uri="{BB962C8B-B14F-4D97-AF65-F5344CB8AC3E}">
        <p14:creationId xmlns:p14="http://schemas.microsoft.com/office/powerpoint/2010/main" val="267626023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b="1" dirty="0"/>
              <a:t>Data Source, Collection &amp; Storage</a:t>
            </a:r>
            <a:endParaRPr lang="en-IN" dirty="0"/>
          </a:p>
        </p:txBody>
      </p:sp>
      <p:sp>
        <p:nvSpPr>
          <p:cNvPr id="3" name="Content Placeholder 2"/>
          <p:cNvSpPr>
            <a:spLocks noGrp="1"/>
          </p:cNvSpPr>
          <p:nvPr>
            <p:ph idx="1"/>
          </p:nvPr>
        </p:nvSpPr>
        <p:spPr/>
        <p:txBody>
          <a:bodyPr>
            <a:normAutofit fontScale="92500" lnSpcReduction="20000"/>
          </a:bodyPr>
          <a:lstStyle/>
          <a:p>
            <a:r>
              <a:rPr lang="en-IN" dirty="0"/>
              <a:t>Types of </a:t>
            </a:r>
            <a:r>
              <a:rPr lang="en-IN" dirty="0" smtClean="0"/>
              <a:t>Data </a:t>
            </a:r>
            <a:endParaRPr lang="en-IN" dirty="0"/>
          </a:p>
          <a:p>
            <a:r>
              <a:rPr lang="en-IN" dirty="0"/>
              <a:t>Data </a:t>
            </a:r>
            <a:r>
              <a:rPr lang="en-IN" dirty="0" smtClean="0"/>
              <a:t>source</a:t>
            </a:r>
            <a:endParaRPr lang="en-IN" dirty="0"/>
          </a:p>
          <a:p>
            <a:r>
              <a:rPr lang="en-IN" dirty="0"/>
              <a:t>D</a:t>
            </a:r>
            <a:r>
              <a:rPr lang="en-IN" dirty="0" smtClean="0"/>
              <a:t>ata </a:t>
            </a:r>
            <a:r>
              <a:rPr lang="en-IN" dirty="0"/>
              <a:t>collection </a:t>
            </a:r>
            <a:r>
              <a:rPr lang="en-IN" dirty="0" smtClean="0"/>
              <a:t>process</a:t>
            </a:r>
            <a:endParaRPr lang="en-IN" dirty="0"/>
          </a:p>
          <a:p>
            <a:r>
              <a:rPr lang="en-IN" dirty="0"/>
              <a:t>Data cleaning &amp; </a:t>
            </a:r>
            <a:r>
              <a:rPr lang="en-IN" dirty="0" smtClean="0"/>
              <a:t>editing</a:t>
            </a:r>
          </a:p>
          <a:p>
            <a:r>
              <a:rPr lang="en-IN" dirty="0"/>
              <a:t>Data storing &amp; Retrieval– Evolution from Transaction processing to Big data - Need for Hadoop architecture</a:t>
            </a:r>
            <a:r>
              <a:rPr lang="en-IN" dirty="0" smtClean="0"/>
              <a:t> </a:t>
            </a:r>
            <a:endParaRPr lang="en-IN" dirty="0"/>
          </a:p>
          <a:p>
            <a:endParaRPr lang="en-IN" dirty="0"/>
          </a:p>
        </p:txBody>
      </p:sp>
    </p:spTree>
    <p:extLst>
      <p:ext uri="{BB962C8B-B14F-4D97-AF65-F5344CB8AC3E}">
        <p14:creationId xmlns:p14="http://schemas.microsoft.com/office/powerpoint/2010/main" val="290928945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555526"/>
            <a:ext cx="9073008" cy="857250"/>
          </a:xfrm>
        </p:spPr>
        <p:txBody>
          <a:bodyPr>
            <a:normAutofit fontScale="90000"/>
          </a:bodyPr>
          <a:lstStyle/>
          <a:p>
            <a:r>
              <a:rPr lang="en-US" sz="4000" b="1" dirty="0"/>
              <a:t>Process of business analytics with Diagram</a:t>
            </a:r>
            <a:r>
              <a:rPr lang="en-US" b="1" dirty="0"/>
              <a:t/>
            </a:r>
            <a:br>
              <a:rPr lang="en-US" b="1" dirty="0"/>
            </a:br>
            <a:endParaRPr lang="en-IN" dirty="0"/>
          </a:p>
        </p:txBody>
      </p:sp>
      <p:pic>
        <p:nvPicPr>
          <p:cNvPr id="1026" name="Picture 2" descr="https://blog.pwskills.com/wp-content/uploads/2024/01/Process-of-Business-Analytics-with-Diagram.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1131590"/>
            <a:ext cx="4680519" cy="3882986"/>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4 Best Benefits Of Learning Business Analytics - Inventiva"/>
          <p:cNvPicPr>
            <a:picLocks noChangeAspect="1" noChangeArrowheads="1"/>
          </p:cNvPicPr>
          <p:nvPr/>
        </p:nvPicPr>
        <p:blipFill rotWithShape="1">
          <a:blip r:embed="rId3">
            <a:extLst>
              <a:ext uri="{28A0092B-C50C-407E-A947-70E740481C1C}">
                <a14:useLocalDpi xmlns:a14="http://schemas.microsoft.com/office/drawing/2010/main" val="0"/>
              </a:ext>
            </a:extLst>
          </a:blip>
          <a:srcRect l="4157" t="4113" r="4095" b="3969"/>
          <a:stretch/>
        </p:blipFill>
        <p:spPr bwMode="auto">
          <a:xfrm>
            <a:off x="5148064" y="1131590"/>
            <a:ext cx="3816424" cy="375693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5148064" y="4731990"/>
            <a:ext cx="288032" cy="156533"/>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6" name="Rectangle 5"/>
          <p:cNvSpPr/>
          <p:nvPr/>
        </p:nvSpPr>
        <p:spPr>
          <a:xfrm>
            <a:off x="8532440" y="4731990"/>
            <a:ext cx="432048" cy="156533"/>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7" name="Rectangle 6"/>
          <p:cNvSpPr/>
          <p:nvPr/>
        </p:nvSpPr>
        <p:spPr>
          <a:xfrm>
            <a:off x="5148064" y="1131590"/>
            <a:ext cx="1296144" cy="432048"/>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8" name="Rectangle 7"/>
          <p:cNvSpPr/>
          <p:nvPr/>
        </p:nvSpPr>
        <p:spPr>
          <a:xfrm>
            <a:off x="8534227" y="1131589"/>
            <a:ext cx="432048" cy="156533"/>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9" name="Rectangle 8"/>
          <p:cNvSpPr/>
          <p:nvPr/>
        </p:nvSpPr>
        <p:spPr>
          <a:xfrm>
            <a:off x="5148064" y="4456475"/>
            <a:ext cx="1296144" cy="432048"/>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10" name="Rectangle 9"/>
          <p:cNvSpPr/>
          <p:nvPr/>
        </p:nvSpPr>
        <p:spPr>
          <a:xfrm>
            <a:off x="7668344" y="1131590"/>
            <a:ext cx="1296144" cy="432048"/>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11" name="Rectangle 10"/>
          <p:cNvSpPr/>
          <p:nvPr/>
        </p:nvSpPr>
        <p:spPr>
          <a:xfrm>
            <a:off x="7829718" y="4456475"/>
            <a:ext cx="1296144" cy="432048"/>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Tree>
    <p:extLst>
      <p:ext uri="{BB962C8B-B14F-4D97-AF65-F5344CB8AC3E}">
        <p14:creationId xmlns:p14="http://schemas.microsoft.com/office/powerpoint/2010/main" val="63403828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627534"/>
            <a:ext cx="8229600" cy="857250"/>
          </a:xfrm>
        </p:spPr>
        <p:txBody>
          <a:bodyPr>
            <a:normAutofit fontScale="90000"/>
          </a:bodyPr>
          <a:lstStyle/>
          <a:p>
            <a:pPr fontAlgn="base"/>
            <a:r>
              <a:rPr lang="en-US" dirty="0"/>
              <a:t>What Are The different Types of Data in Business Analytics?</a:t>
            </a:r>
          </a:p>
        </p:txBody>
      </p:sp>
      <p:sp>
        <p:nvSpPr>
          <p:cNvPr id="3" name="Content Placeholder 2"/>
          <p:cNvSpPr>
            <a:spLocks noGrp="1"/>
          </p:cNvSpPr>
          <p:nvPr>
            <p:ph idx="1"/>
          </p:nvPr>
        </p:nvSpPr>
        <p:spPr>
          <a:xfrm>
            <a:off x="395536" y="1923678"/>
            <a:ext cx="8301608" cy="3024336"/>
          </a:xfrm>
        </p:spPr>
        <p:txBody>
          <a:bodyPr>
            <a:normAutofit fontScale="55000" lnSpcReduction="20000"/>
          </a:bodyPr>
          <a:lstStyle/>
          <a:p>
            <a:r>
              <a:rPr lang="en-IN" b="1" dirty="0"/>
              <a:t>Structured </a:t>
            </a:r>
            <a:r>
              <a:rPr lang="en-IN" b="1" dirty="0" smtClean="0"/>
              <a:t>Data</a:t>
            </a:r>
          </a:p>
          <a:p>
            <a:endParaRPr lang="en-IN" b="1" dirty="0"/>
          </a:p>
          <a:p>
            <a:r>
              <a:rPr lang="en-IN" b="1" dirty="0"/>
              <a:t>Unstructured </a:t>
            </a:r>
            <a:r>
              <a:rPr lang="en-IN" b="1" dirty="0" smtClean="0"/>
              <a:t>Data</a:t>
            </a:r>
          </a:p>
          <a:p>
            <a:endParaRPr lang="en-IN" b="1" dirty="0"/>
          </a:p>
          <a:p>
            <a:pPr fontAlgn="base"/>
            <a:r>
              <a:rPr lang="en-IN" b="1" dirty="0"/>
              <a:t>Semi-Structured </a:t>
            </a:r>
            <a:r>
              <a:rPr lang="en-IN" b="1" dirty="0" smtClean="0"/>
              <a:t>Data</a:t>
            </a:r>
          </a:p>
          <a:p>
            <a:pPr fontAlgn="base"/>
            <a:endParaRPr lang="en-IN" b="1" dirty="0"/>
          </a:p>
          <a:p>
            <a:pPr fontAlgn="base"/>
            <a:r>
              <a:rPr lang="en-IN" b="1" dirty="0" smtClean="0"/>
              <a:t>Big </a:t>
            </a:r>
            <a:r>
              <a:rPr lang="en-IN" b="1" dirty="0"/>
              <a:t>Data</a:t>
            </a:r>
          </a:p>
          <a:p>
            <a:pPr marL="0" indent="0">
              <a:buNone/>
            </a:pPr>
            <a:r>
              <a:rPr lang="en-IN" dirty="0"/>
              <a:t/>
            </a:r>
            <a:br>
              <a:rPr lang="en-IN" dirty="0"/>
            </a:br>
            <a:endParaRPr lang="en-IN" dirty="0"/>
          </a:p>
        </p:txBody>
      </p:sp>
    </p:spTree>
    <p:extLst>
      <p:ext uri="{BB962C8B-B14F-4D97-AF65-F5344CB8AC3E}">
        <p14:creationId xmlns:p14="http://schemas.microsoft.com/office/powerpoint/2010/main" val="155560698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fontAlgn="base"/>
            <a:r>
              <a:rPr lang="en-IN" b="1" dirty="0"/>
              <a:t>S</a:t>
            </a:r>
            <a:r>
              <a:rPr lang="en-IN" b="1" dirty="0" smtClean="0"/>
              <a:t>tructured Data</a:t>
            </a:r>
            <a:endParaRPr lang="en-IN" dirty="0"/>
          </a:p>
        </p:txBody>
      </p:sp>
      <p:sp>
        <p:nvSpPr>
          <p:cNvPr id="3" name="Content Placeholder 2"/>
          <p:cNvSpPr>
            <a:spLocks noGrp="1"/>
          </p:cNvSpPr>
          <p:nvPr>
            <p:ph idx="1"/>
          </p:nvPr>
        </p:nvSpPr>
        <p:spPr/>
        <p:txBody>
          <a:bodyPr>
            <a:normAutofit fontScale="70000" lnSpcReduction="20000"/>
          </a:bodyPr>
          <a:lstStyle/>
          <a:p>
            <a:r>
              <a:rPr lang="en-US" dirty="0"/>
              <a:t>Structured data is a type of data that is organized and easily managed using traditional data management tools such as spreadsheets, databases, or tables. </a:t>
            </a:r>
            <a:endParaRPr lang="en-US" dirty="0" smtClean="0"/>
          </a:p>
          <a:p>
            <a:r>
              <a:rPr lang="en-US" dirty="0" smtClean="0"/>
              <a:t>Structured </a:t>
            </a:r>
            <a:r>
              <a:rPr lang="en-US" dirty="0"/>
              <a:t>data is typically quantitative and numeric in nature, meaning that it consists of numbers, percentages, and other numerical values. </a:t>
            </a:r>
            <a:endParaRPr lang="en-US" dirty="0" smtClean="0"/>
          </a:p>
          <a:p>
            <a:r>
              <a:rPr lang="en-US" dirty="0" smtClean="0"/>
              <a:t>Because </a:t>
            </a:r>
            <a:r>
              <a:rPr lang="en-US" dirty="0"/>
              <a:t>of its organized nature, structured data is relatively easy to analyze using statistical methods such as regression analysis or correlation analysis.</a:t>
            </a:r>
            <a:endParaRPr lang="en-IN" dirty="0"/>
          </a:p>
        </p:txBody>
      </p:sp>
    </p:spTree>
    <p:extLst>
      <p:ext uri="{BB962C8B-B14F-4D97-AF65-F5344CB8AC3E}">
        <p14:creationId xmlns:p14="http://schemas.microsoft.com/office/powerpoint/2010/main" val="67962133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fontAlgn="base"/>
            <a:r>
              <a:rPr lang="en-IN" b="1" dirty="0"/>
              <a:t>Unstructured </a:t>
            </a:r>
            <a:r>
              <a:rPr lang="en-IN" b="1" dirty="0" smtClean="0"/>
              <a:t>Data</a:t>
            </a:r>
            <a:endParaRPr lang="en-IN" dirty="0"/>
          </a:p>
        </p:txBody>
      </p:sp>
      <p:sp>
        <p:nvSpPr>
          <p:cNvPr id="3" name="Content Placeholder 2"/>
          <p:cNvSpPr>
            <a:spLocks noGrp="1"/>
          </p:cNvSpPr>
          <p:nvPr>
            <p:ph idx="1"/>
          </p:nvPr>
        </p:nvSpPr>
        <p:spPr>
          <a:xfrm>
            <a:off x="107504" y="1200153"/>
            <a:ext cx="8928992" cy="3394472"/>
          </a:xfrm>
        </p:spPr>
        <p:txBody>
          <a:bodyPr>
            <a:normAutofit fontScale="55000" lnSpcReduction="20000"/>
          </a:bodyPr>
          <a:lstStyle/>
          <a:p>
            <a:r>
              <a:rPr lang="en-US" dirty="0"/>
              <a:t>Unstructured data is data that does not have a predefined format or organization, making it difficult to manage using traditional data management tools. </a:t>
            </a:r>
            <a:endParaRPr lang="en-US" dirty="0" smtClean="0"/>
          </a:p>
          <a:p>
            <a:endParaRPr lang="en-US" dirty="0" smtClean="0"/>
          </a:p>
          <a:p>
            <a:r>
              <a:rPr lang="en-US" dirty="0" smtClean="0"/>
              <a:t>Examples </a:t>
            </a:r>
            <a:r>
              <a:rPr lang="en-US" dirty="0"/>
              <a:t>of unstructured data include social media posts, emails, images, and videos. </a:t>
            </a:r>
            <a:endParaRPr lang="en-US" dirty="0" smtClean="0"/>
          </a:p>
          <a:p>
            <a:endParaRPr lang="en-US" dirty="0" smtClean="0"/>
          </a:p>
          <a:p>
            <a:r>
              <a:rPr lang="en-US" dirty="0" smtClean="0"/>
              <a:t>Because </a:t>
            </a:r>
            <a:r>
              <a:rPr lang="en-US" dirty="0"/>
              <a:t>of its unstructured nature, unstructured data is typically qualitative in nature, meaning that it is descriptive and narrative in nature. </a:t>
            </a:r>
            <a:endParaRPr lang="en-US" dirty="0" smtClean="0"/>
          </a:p>
          <a:p>
            <a:r>
              <a:rPr lang="en-US" dirty="0" smtClean="0"/>
              <a:t>Analyzing </a:t>
            </a:r>
            <a:r>
              <a:rPr lang="en-US" dirty="0"/>
              <a:t>unstructured data requires the use of advanced analytics techniques such as natural language processing (NLP) or sentiment analysis.</a:t>
            </a:r>
            <a:endParaRPr lang="en-IN" dirty="0"/>
          </a:p>
        </p:txBody>
      </p:sp>
    </p:spTree>
    <p:extLst>
      <p:ext uri="{BB962C8B-B14F-4D97-AF65-F5344CB8AC3E}">
        <p14:creationId xmlns:p14="http://schemas.microsoft.com/office/powerpoint/2010/main" val="211299514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fontAlgn="base"/>
            <a:r>
              <a:rPr lang="en-IN" b="1" dirty="0"/>
              <a:t>Semi-Structured </a:t>
            </a:r>
            <a:r>
              <a:rPr lang="en-IN" b="1" dirty="0" smtClean="0"/>
              <a:t>Data</a:t>
            </a:r>
            <a:endParaRPr lang="en-IN" dirty="0"/>
          </a:p>
        </p:txBody>
      </p:sp>
      <p:sp>
        <p:nvSpPr>
          <p:cNvPr id="3" name="Content Placeholder 2"/>
          <p:cNvSpPr>
            <a:spLocks noGrp="1"/>
          </p:cNvSpPr>
          <p:nvPr>
            <p:ph idx="1"/>
          </p:nvPr>
        </p:nvSpPr>
        <p:spPr/>
        <p:txBody>
          <a:bodyPr>
            <a:normAutofit fontScale="62500" lnSpcReduction="20000"/>
          </a:bodyPr>
          <a:lstStyle/>
          <a:p>
            <a:r>
              <a:rPr lang="en-US" dirty="0"/>
              <a:t>Semi-structured data is a type of data that has elements of both structured and unstructured data. </a:t>
            </a:r>
            <a:endParaRPr lang="en-US" dirty="0" smtClean="0"/>
          </a:p>
          <a:p>
            <a:r>
              <a:rPr lang="en-US" dirty="0" smtClean="0"/>
              <a:t>This </a:t>
            </a:r>
            <a:r>
              <a:rPr lang="en-US" dirty="0"/>
              <a:t>type of data includes information that is partially organized, but not to the extent that it can be classified as structured data. </a:t>
            </a:r>
            <a:endParaRPr lang="en-US" dirty="0" smtClean="0"/>
          </a:p>
          <a:p>
            <a:r>
              <a:rPr lang="en-US" dirty="0" smtClean="0"/>
              <a:t>Examples </a:t>
            </a:r>
            <a:r>
              <a:rPr lang="en-US" dirty="0"/>
              <a:t>of semi-structured data include XML and JSON files, which have some organization but also contain elements of unstructured data. </a:t>
            </a:r>
            <a:endParaRPr lang="en-US" dirty="0" smtClean="0"/>
          </a:p>
          <a:p>
            <a:r>
              <a:rPr lang="en-US" dirty="0" smtClean="0"/>
              <a:t>Analyzing </a:t>
            </a:r>
            <a:r>
              <a:rPr lang="en-US" dirty="0"/>
              <a:t>semi-structured data typically requires a combination of traditional data management tools and advanced analytics techniques.</a:t>
            </a:r>
            <a:endParaRPr lang="en-IN" dirty="0"/>
          </a:p>
        </p:txBody>
      </p:sp>
    </p:spTree>
    <p:extLst>
      <p:ext uri="{BB962C8B-B14F-4D97-AF65-F5344CB8AC3E}">
        <p14:creationId xmlns:p14="http://schemas.microsoft.com/office/powerpoint/2010/main" val="59430926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fontAlgn="base"/>
            <a:r>
              <a:rPr lang="en-IN" b="1" dirty="0"/>
              <a:t>Big </a:t>
            </a:r>
            <a:r>
              <a:rPr lang="en-IN" b="1" dirty="0" smtClean="0"/>
              <a:t>Data</a:t>
            </a:r>
            <a:endParaRPr lang="en-IN" dirty="0"/>
          </a:p>
        </p:txBody>
      </p:sp>
      <p:sp>
        <p:nvSpPr>
          <p:cNvPr id="3" name="Content Placeholder 2"/>
          <p:cNvSpPr>
            <a:spLocks noGrp="1"/>
          </p:cNvSpPr>
          <p:nvPr>
            <p:ph idx="1"/>
          </p:nvPr>
        </p:nvSpPr>
        <p:spPr/>
        <p:txBody>
          <a:bodyPr>
            <a:normAutofit fontScale="70000" lnSpcReduction="20000"/>
          </a:bodyPr>
          <a:lstStyle/>
          <a:p>
            <a:r>
              <a:rPr lang="en-US" dirty="0"/>
              <a:t>Big Data is a term used to describe large and complex data sets that cannot be processed using traditional data management tools. </a:t>
            </a:r>
            <a:endParaRPr lang="en-US" dirty="0" smtClean="0"/>
          </a:p>
          <a:p>
            <a:r>
              <a:rPr lang="en-US" dirty="0" smtClean="0"/>
              <a:t>Big </a:t>
            </a:r>
            <a:r>
              <a:rPr lang="en-US" dirty="0"/>
              <a:t>Data includes a variety of data types, including structured, unstructured, and semi-structured data. </a:t>
            </a:r>
            <a:endParaRPr lang="en-US" dirty="0" smtClean="0"/>
          </a:p>
          <a:p>
            <a:r>
              <a:rPr lang="en-US" dirty="0" smtClean="0"/>
              <a:t>The </a:t>
            </a:r>
            <a:r>
              <a:rPr lang="en-US" dirty="0"/>
              <a:t>main challenge of analyzing Big Data is its volume, as the amount of data is too large to be analyzed manually. </a:t>
            </a:r>
            <a:endParaRPr lang="en-US" dirty="0" smtClean="0"/>
          </a:p>
          <a:p>
            <a:r>
              <a:rPr lang="en-US" dirty="0" smtClean="0"/>
              <a:t>Analyzing </a:t>
            </a:r>
            <a:r>
              <a:rPr lang="en-US" dirty="0"/>
              <a:t>Big Data requires the use of specialized tools and techniques such as Hadoop or Spark.</a:t>
            </a:r>
            <a:endParaRPr lang="en-IN" dirty="0"/>
          </a:p>
        </p:txBody>
      </p:sp>
      <p:pic>
        <p:nvPicPr>
          <p:cNvPr id="3074" name="Picture 2"/>
          <p:cNvPicPr>
            <a:picLocks noChangeAspect="1" noChangeArrowheads="1"/>
          </p:cNvPicPr>
          <p:nvPr/>
        </p:nvPicPr>
        <p:blipFill rotWithShape="1">
          <a:blip r:embed="rId2" cstate="print">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rcRect l="24161" t="5585" r="23558" b="5511"/>
          <a:stretch/>
        </p:blipFill>
        <p:spPr bwMode="auto">
          <a:xfrm>
            <a:off x="6616049" y="195487"/>
            <a:ext cx="1430340" cy="10261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1279632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195486"/>
            <a:ext cx="8229600" cy="857250"/>
          </a:xfrm>
        </p:spPr>
        <p:txBody>
          <a:bodyPr>
            <a:normAutofit fontScale="90000"/>
          </a:bodyPr>
          <a:lstStyle/>
          <a:p>
            <a:r>
              <a:rPr lang="en-IN" dirty="0" smtClean="0"/>
              <a:t>Data Source</a:t>
            </a:r>
            <a:br>
              <a:rPr lang="en-IN" dirty="0" smtClean="0"/>
            </a:br>
            <a:endParaRPr lang="en-IN" sz="4400" dirty="0"/>
          </a:p>
        </p:txBody>
      </p:sp>
      <p:sp>
        <p:nvSpPr>
          <p:cNvPr id="3" name="Content Placeholder 2"/>
          <p:cNvSpPr>
            <a:spLocks noGrp="1"/>
          </p:cNvSpPr>
          <p:nvPr>
            <p:ph idx="1"/>
          </p:nvPr>
        </p:nvSpPr>
        <p:spPr>
          <a:xfrm>
            <a:off x="35496" y="699542"/>
            <a:ext cx="9001000" cy="3960440"/>
          </a:xfrm>
        </p:spPr>
        <p:txBody>
          <a:bodyPr>
            <a:noAutofit/>
          </a:bodyPr>
          <a:lstStyle/>
          <a:p>
            <a:r>
              <a:rPr lang="en-US" sz="2200" dirty="0"/>
              <a:t>A </a:t>
            </a:r>
            <a:r>
              <a:rPr lang="en-US" sz="2200" b="1" dirty="0"/>
              <a:t>data source </a:t>
            </a:r>
            <a:r>
              <a:rPr lang="en-US" sz="2200" dirty="0"/>
              <a:t>refers to the origin of a specific set of information. </a:t>
            </a:r>
            <a:endParaRPr lang="en-US" sz="2200" dirty="0" smtClean="0"/>
          </a:p>
          <a:p>
            <a:r>
              <a:rPr lang="en-US" sz="2200" dirty="0" smtClean="0"/>
              <a:t>As </a:t>
            </a:r>
            <a:r>
              <a:rPr lang="en-US" sz="2200" dirty="0"/>
              <a:t>businesses increasingly generate data year over year, data analysts rely on different data sources to measure business success and offer strategic recommendations. </a:t>
            </a:r>
            <a:endParaRPr lang="en-US" sz="2200" dirty="0" smtClean="0"/>
          </a:p>
          <a:p>
            <a:r>
              <a:rPr lang="en-US" sz="2200" dirty="0" smtClean="0"/>
              <a:t>Having </a:t>
            </a:r>
            <a:r>
              <a:rPr lang="en-US" sz="2200" dirty="0"/>
              <a:t>data literacy means you’re capable of identifying, understanding, and interpreting crucial data and its results</a:t>
            </a:r>
            <a:r>
              <a:rPr lang="en-US" sz="2200" dirty="0" smtClean="0"/>
              <a:t>.</a:t>
            </a:r>
          </a:p>
          <a:p>
            <a:r>
              <a:rPr lang="en-US" sz="2200" dirty="0"/>
              <a:t>Data sources play a key role by bundling information into accessible formats, which enables seamless integrations between different types of systems. </a:t>
            </a:r>
            <a:endParaRPr lang="en-US" sz="2200" dirty="0" smtClean="0"/>
          </a:p>
          <a:p>
            <a:r>
              <a:rPr lang="en-US" sz="2200" dirty="0" smtClean="0"/>
              <a:t>This </a:t>
            </a:r>
            <a:r>
              <a:rPr lang="en-US" sz="2200" dirty="0"/>
              <a:t>ensures that relevant information about a data set is readily available while remaining hidden, allowing analysts to focus on data interpretation and analysis.</a:t>
            </a:r>
            <a:endParaRPr lang="en-IN" sz="2200" dirty="0"/>
          </a:p>
        </p:txBody>
      </p:sp>
    </p:spTree>
    <p:extLst>
      <p:ext uri="{BB962C8B-B14F-4D97-AF65-F5344CB8AC3E}">
        <p14:creationId xmlns:p14="http://schemas.microsoft.com/office/powerpoint/2010/main" val="290825475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smtClean="0"/>
              <a:t>Definition of Business Analytics</a:t>
            </a:r>
            <a:endParaRPr lang="en-IN" dirty="0"/>
          </a:p>
        </p:txBody>
      </p:sp>
      <p:sp>
        <p:nvSpPr>
          <p:cNvPr id="3" name="Content Placeholder 2"/>
          <p:cNvSpPr>
            <a:spLocks noGrp="1"/>
          </p:cNvSpPr>
          <p:nvPr>
            <p:ph idx="1"/>
          </p:nvPr>
        </p:nvSpPr>
        <p:spPr>
          <a:xfrm>
            <a:off x="0" y="1200152"/>
            <a:ext cx="9144000" cy="3943347"/>
          </a:xfrm>
        </p:spPr>
        <p:txBody>
          <a:bodyPr>
            <a:normAutofit/>
          </a:bodyPr>
          <a:lstStyle/>
          <a:p>
            <a:r>
              <a:rPr lang="en-US" i="1" dirty="0"/>
              <a:t>Business analytics is a systematic approach to analyzing vast datasets to </a:t>
            </a:r>
            <a:r>
              <a:rPr lang="en-US" b="1" u="sng" dirty="0">
                <a:solidFill>
                  <a:srgbClr val="FF0000"/>
                </a:solidFill>
              </a:rPr>
              <a:t>uncover trends</a:t>
            </a:r>
            <a:r>
              <a:rPr lang="en-US" i="1" dirty="0"/>
              <a:t>, patterns, and insights that can inform business decisions and strategies. </a:t>
            </a:r>
            <a:endParaRPr lang="en-US" i="1" dirty="0" smtClean="0"/>
          </a:p>
        </p:txBody>
      </p:sp>
    </p:spTree>
    <p:extLst>
      <p:ext uri="{BB962C8B-B14F-4D97-AF65-F5344CB8AC3E}">
        <p14:creationId xmlns:p14="http://schemas.microsoft.com/office/powerpoint/2010/main" val="232684217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smtClean="0"/>
              <a:t>Data Source</a:t>
            </a:r>
            <a:br>
              <a:rPr lang="en-IN" dirty="0" smtClean="0"/>
            </a:br>
            <a:endParaRPr lang="en-IN" dirty="0"/>
          </a:p>
        </p:txBody>
      </p:sp>
      <p:sp>
        <p:nvSpPr>
          <p:cNvPr id="3" name="Content Placeholder 2"/>
          <p:cNvSpPr>
            <a:spLocks noGrp="1"/>
          </p:cNvSpPr>
          <p:nvPr>
            <p:ph idx="1"/>
          </p:nvPr>
        </p:nvSpPr>
        <p:spPr>
          <a:xfrm>
            <a:off x="467544" y="1203598"/>
            <a:ext cx="8229600" cy="3394472"/>
          </a:xfrm>
        </p:spPr>
        <p:txBody>
          <a:bodyPr>
            <a:normAutofit fontScale="55000" lnSpcReduction="20000"/>
          </a:bodyPr>
          <a:lstStyle/>
          <a:p>
            <a:r>
              <a:rPr lang="en-US" dirty="0"/>
              <a:t>Extremely large data sets used by data analysts are called big data, and they require a framework that scales with their volume and variability. Within big data, most data sources separate into two main categories based on the data’s storage, access, and use: machine data sources and file data sources.</a:t>
            </a:r>
          </a:p>
          <a:p>
            <a:r>
              <a:rPr lang="en-US" b="1" dirty="0"/>
              <a:t>Machine data sources</a:t>
            </a:r>
            <a:r>
              <a:rPr lang="en-US" dirty="0"/>
              <a:t> are labeled by users, stored in the input machine, and not easily shareable. The data source integrates with various components essential for accessibility, like the server location and driver engine.</a:t>
            </a:r>
          </a:p>
          <a:p>
            <a:r>
              <a:rPr lang="en-US" b="1" dirty="0"/>
              <a:t>File data sources</a:t>
            </a:r>
            <a:r>
              <a:rPr lang="en-US" dirty="0"/>
              <a:t> reside within single, shareable files, allowing multiple users to access and edit the data from different locations.</a:t>
            </a:r>
          </a:p>
          <a:p>
            <a:endParaRPr lang="en-IN" dirty="0"/>
          </a:p>
        </p:txBody>
      </p:sp>
    </p:spTree>
    <p:extLst>
      <p:ext uri="{BB962C8B-B14F-4D97-AF65-F5344CB8AC3E}">
        <p14:creationId xmlns:p14="http://schemas.microsoft.com/office/powerpoint/2010/main" val="34399295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smtClean="0"/>
              <a:t>Data Source</a:t>
            </a:r>
            <a:br>
              <a:rPr lang="en-IN" dirty="0" smtClean="0"/>
            </a:br>
            <a:endParaRPr lang="en-IN" dirty="0"/>
          </a:p>
        </p:txBody>
      </p:sp>
      <p:sp>
        <p:nvSpPr>
          <p:cNvPr id="3" name="Content Placeholder 2"/>
          <p:cNvSpPr>
            <a:spLocks noGrp="1"/>
          </p:cNvSpPr>
          <p:nvPr>
            <p:ph idx="1"/>
          </p:nvPr>
        </p:nvSpPr>
        <p:spPr/>
        <p:txBody>
          <a:bodyPr>
            <a:normAutofit fontScale="62500" lnSpcReduction="20000"/>
          </a:bodyPr>
          <a:lstStyle/>
          <a:p>
            <a:r>
              <a:rPr lang="en-US" dirty="0"/>
              <a:t>These data sources can be further classified into smaller categories:</a:t>
            </a:r>
          </a:p>
          <a:p>
            <a:r>
              <a:rPr lang="en-US" b="1" dirty="0"/>
              <a:t>Internal data: </a:t>
            </a:r>
            <a:r>
              <a:rPr lang="en-US" dirty="0"/>
              <a:t>Created by organizational processes, including email marketing, customer profiles, and online activity</a:t>
            </a:r>
          </a:p>
          <a:p>
            <a:r>
              <a:rPr lang="en-US" b="1" dirty="0"/>
              <a:t>External data: </a:t>
            </a:r>
            <a:r>
              <a:rPr lang="en-US" dirty="0"/>
              <a:t>Derived from outside sources like social media, historical demographic data, and websites</a:t>
            </a:r>
          </a:p>
          <a:p>
            <a:r>
              <a:rPr lang="en-US" b="1" dirty="0"/>
              <a:t>Third-party analytics: </a:t>
            </a:r>
            <a:r>
              <a:rPr lang="en-US" dirty="0"/>
              <a:t>Provided through analytics platforms like Google Analytics</a:t>
            </a:r>
          </a:p>
          <a:p>
            <a:r>
              <a:rPr lang="en-US" b="1" dirty="0"/>
              <a:t>Open data: </a:t>
            </a:r>
            <a:r>
              <a:rPr lang="en-US" dirty="0"/>
              <a:t>Free, public-accessible data, like government and health and science data</a:t>
            </a:r>
          </a:p>
          <a:p>
            <a:endParaRPr lang="en-IN" dirty="0"/>
          </a:p>
        </p:txBody>
      </p:sp>
    </p:spTree>
    <p:extLst>
      <p:ext uri="{BB962C8B-B14F-4D97-AF65-F5344CB8AC3E}">
        <p14:creationId xmlns:p14="http://schemas.microsoft.com/office/powerpoint/2010/main" val="935431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555526"/>
            <a:ext cx="8229600" cy="857250"/>
          </a:xfrm>
        </p:spPr>
        <p:txBody>
          <a:bodyPr>
            <a:normAutofit fontScale="90000"/>
          </a:bodyPr>
          <a:lstStyle/>
          <a:p>
            <a:r>
              <a:rPr lang="en-IN" dirty="0" smtClean="0"/>
              <a:t>Data Collection Process</a:t>
            </a:r>
            <a:br>
              <a:rPr lang="en-IN" dirty="0" smtClean="0"/>
            </a:br>
            <a:r>
              <a:rPr lang="en-US" sz="3000" cap="all" dirty="0"/>
              <a:t>7 DATA COLLECTION METHODS USED IN BUSINESS ANALYTICS</a:t>
            </a:r>
            <a:br>
              <a:rPr lang="en-US" sz="3000" cap="all" dirty="0"/>
            </a:br>
            <a:endParaRPr lang="en-IN" dirty="0"/>
          </a:p>
        </p:txBody>
      </p:sp>
      <p:sp>
        <p:nvSpPr>
          <p:cNvPr id="3" name="Content Placeholder 2"/>
          <p:cNvSpPr>
            <a:spLocks noGrp="1"/>
          </p:cNvSpPr>
          <p:nvPr>
            <p:ph idx="1"/>
          </p:nvPr>
        </p:nvSpPr>
        <p:spPr>
          <a:xfrm>
            <a:off x="467544" y="1635646"/>
            <a:ext cx="8229600" cy="3394472"/>
          </a:xfrm>
        </p:spPr>
        <p:txBody>
          <a:bodyPr>
            <a:normAutofit fontScale="40000" lnSpcReduction="20000"/>
          </a:bodyPr>
          <a:lstStyle/>
          <a:p>
            <a:r>
              <a:rPr lang="en-US" dirty="0"/>
              <a:t>1. Surveys</a:t>
            </a:r>
          </a:p>
          <a:p>
            <a:r>
              <a:rPr lang="en-US" dirty="0"/>
              <a:t>Surveys are physical or digital questionnaires that gather both qualitative and quantitative data from subjects. One situation in which you might conduct a survey is gathering attendee feedback after an event. This can provide a sense of what attendees enjoyed, what they wish was different, and areas in which you can improve or save money during your next event for a similar audience.</a:t>
            </a:r>
          </a:p>
          <a:p>
            <a:r>
              <a:rPr lang="en-US" dirty="0"/>
              <a:t>While physical copies of surveys can be sent out to participants, online surveys present the opportunity for distribution at scale. They can also be inexpensive; running a survey can cost nothing if you use a free tool. If you wish to target a specific group of people, partnering with a market research firm to get the survey in front of that demographic may be worth the money.</a:t>
            </a:r>
          </a:p>
          <a:p>
            <a:r>
              <a:rPr lang="en-US" dirty="0"/>
              <a:t>Something to watch out for when crafting and running surveys is the effect of bias, including:</a:t>
            </a:r>
          </a:p>
          <a:p>
            <a:r>
              <a:rPr lang="en-US" dirty="0"/>
              <a:t>Collection bias: It can be easy to accidentally write survey questions with a biased lean. Watch out for this when creating questions to ensure your subjects answer honestly and aren’t swayed by your wording.</a:t>
            </a:r>
          </a:p>
          <a:p>
            <a:r>
              <a:rPr lang="en-US" dirty="0"/>
              <a:t>Subject bias: Because your subjects know their responses will be read by you, their answers may be biased toward what seems socially acceptable. For this reason, consider pairing survey data with behavioral data from other collection methods to get the full picture.</a:t>
            </a:r>
          </a:p>
          <a:p>
            <a:endParaRPr lang="en-IN" dirty="0"/>
          </a:p>
        </p:txBody>
      </p:sp>
    </p:spTree>
    <p:extLst>
      <p:ext uri="{BB962C8B-B14F-4D97-AF65-F5344CB8AC3E}">
        <p14:creationId xmlns:p14="http://schemas.microsoft.com/office/powerpoint/2010/main" val="21874346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699542"/>
            <a:ext cx="8229600" cy="857250"/>
          </a:xfrm>
        </p:spPr>
        <p:txBody>
          <a:bodyPr>
            <a:normAutofit fontScale="90000"/>
          </a:bodyPr>
          <a:lstStyle/>
          <a:p>
            <a:r>
              <a:rPr lang="en-IN" dirty="0" smtClean="0"/>
              <a:t>Data Collection Process</a:t>
            </a:r>
            <a:br>
              <a:rPr lang="en-IN" dirty="0" smtClean="0"/>
            </a:br>
            <a:r>
              <a:rPr lang="en-US" sz="3000" cap="all" dirty="0"/>
              <a:t>7 DATA COLLECTION METHODS USED IN BUSINESS ANALYTICS</a:t>
            </a:r>
            <a:br>
              <a:rPr lang="en-US" sz="3000" cap="all" dirty="0"/>
            </a:br>
            <a:endParaRPr lang="en-IN" dirty="0"/>
          </a:p>
        </p:txBody>
      </p:sp>
      <p:sp>
        <p:nvSpPr>
          <p:cNvPr id="3" name="Content Placeholder 2"/>
          <p:cNvSpPr>
            <a:spLocks noGrp="1"/>
          </p:cNvSpPr>
          <p:nvPr>
            <p:ph idx="1"/>
          </p:nvPr>
        </p:nvSpPr>
        <p:spPr>
          <a:xfrm>
            <a:off x="107504" y="1635646"/>
            <a:ext cx="8928992" cy="3394472"/>
          </a:xfrm>
        </p:spPr>
        <p:txBody>
          <a:bodyPr>
            <a:normAutofit fontScale="77500" lnSpcReduction="20000"/>
          </a:bodyPr>
          <a:lstStyle/>
          <a:p>
            <a:r>
              <a:rPr lang="en-US" dirty="0"/>
              <a:t>2. Transactional Tracking</a:t>
            </a:r>
          </a:p>
          <a:p>
            <a:r>
              <a:rPr lang="en-US" dirty="0"/>
              <a:t>Each time your customers make a purchase, tracking that data can allow you to make decisions about targeted marketing efforts and understand your customer base better.</a:t>
            </a:r>
          </a:p>
          <a:p>
            <a:r>
              <a:rPr lang="en-US" dirty="0"/>
              <a:t>Often, e-commerce and point-of-sale platforms allow you to store data as soon as it’s generated, making this a seamless data collection method that can pay off in the form of customer insights.</a:t>
            </a:r>
          </a:p>
          <a:p>
            <a:endParaRPr lang="en-IN" dirty="0"/>
          </a:p>
        </p:txBody>
      </p:sp>
    </p:spTree>
    <p:extLst>
      <p:ext uri="{BB962C8B-B14F-4D97-AF65-F5344CB8AC3E}">
        <p14:creationId xmlns:p14="http://schemas.microsoft.com/office/powerpoint/2010/main" val="164949029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627534"/>
            <a:ext cx="8229600" cy="857250"/>
          </a:xfrm>
        </p:spPr>
        <p:txBody>
          <a:bodyPr>
            <a:normAutofit fontScale="90000"/>
          </a:bodyPr>
          <a:lstStyle/>
          <a:p>
            <a:r>
              <a:rPr lang="en-IN" dirty="0" smtClean="0"/>
              <a:t>Data Collection Process</a:t>
            </a:r>
            <a:br>
              <a:rPr lang="en-IN" dirty="0" smtClean="0"/>
            </a:br>
            <a:r>
              <a:rPr lang="en-US" sz="3000" cap="all" dirty="0"/>
              <a:t>7 DATA COLLECTION METHODS USED IN BUSINESS ANALYTICS</a:t>
            </a:r>
            <a:br>
              <a:rPr lang="en-US" sz="3000" cap="all" dirty="0"/>
            </a:br>
            <a:endParaRPr lang="en-IN" dirty="0"/>
          </a:p>
        </p:txBody>
      </p:sp>
      <p:sp>
        <p:nvSpPr>
          <p:cNvPr id="3" name="Content Placeholder 2"/>
          <p:cNvSpPr>
            <a:spLocks noGrp="1"/>
          </p:cNvSpPr>
          <p:nvPr>
            <p:ph idx="1"/>
          </p:nvPr>
        </p:nvSpPr>
        <p:spPr>
          <a:xfrm>
            <a:off x="467544" y="1995686"/>
            <a:ext cx="8229600" cy="2523725"/>
          </a:xfrm>
        </p:spPr>
        <p:txBody>
          <a:bodyPr>
            <a:normAutofit fontScale="40000" lnSpcReduction="20000"/>
          </a:bodyPr>
          <a:lstStyle/>
          <a:p>
            <a:r>
              <a:rPr lang="en-US" dirty="0"/>
              <a:t>3. Interviews and Focus Groups</a:t>
            </a:r>
          </a:p>
          <a:p>
            <a:r>
              <a:rPr lang="en-US" dirty="0"/>
              <a:t>Interviews and focus groups consist of talking to subjects face-to-face about a specific topic or issue. Interviews tend to be one-on-one, and focus groups are typically made up of several people. You can use both to gather qualitative and quantitative data.</a:t>
            </a:r>
          </a:p>
          <a:p>
            <a:r>
              <a:rPr lang="en-US" dirty="0"/>
              <a:t>Through interviews and focus groups, you can gather feedback from people in your target audience about new product features. Seeing them interact with your product in real-time and recording their reactions and responses to questions can provide valuable data about which product features to pursue.</a:t>
            </a:r>
          </a:p>
          <a:p>
            <a:r>
              <a:rPr lang="en-US" dirty="0"/>
              <a:t>As is the case with surveys, these collection methods allow you to ask subjects anything you want about their opinions, motivations, and feelings regarding your product or brand. It also introduces the potential for bias. Aim to craft questions that don’t lead them in one particular direction.</a:t>
            </a:r>
          </a:p>
          <a:p>
            <a:r>
              <a:rPr lang="en-US" dirty="0"/>
              <a:t>One downside of interviewing and conducting focus groups is they can be time-consuming and expensive. If you plan to conduct them yourself, it can be a lengthy process. To avoid this, you can hire a market research facilitator to organize and conduct interviews on your behalf.</a:t>
            </a:r>
          </a:p>
          <a:p>
            <a:endParaRPr lang="en-IN" dirty="0"/>
          </a:p>
        </p:txBody>
      </p:sp>
    </p:spTree>
    <p:extLst>
      <p:ext uri="{BB962C8B-B14F-4D97-AF65-F5344CB8AC3E}">
        <p14:creationId xmlns:p14="http://schemas.microsoft.com/office/powerpoint/2010/main" val="164949029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627534"/>
            <a:ext cx="8229600" cy="857250"/>
          </a:xfrm>
        </p:spPr>
        <p:txBody>
          <a:bodyPr>
            <a:normAutofit fontScale="90000"/>
          </a:bodyPr>
          <a:lstStyle/>
          <a:p>
            <a:r>
              <a:rPr lang="en-IN" dirty="0" smtClean="0"/>
              <a:t>Data Collection Process</a:t>
            </a:r>
            <a:br>
              <a:rPr lang="en-IN" dirty="0" smtClean="0"/>
            </a:br>
            <a:r>
              <a:rPr lang="en-US" sz="3000" cap="all" dirty="0"/>
              <a:t>7 DATA COLLECTION METHODS USED IN BUSINESS ANALYTICS</a:t>
            </a:r>
            <a:br>
              <a:rPr lang="en-US" sz="3000" cap="all" dirty="0"/>
            </a:br>
            <a:endParaRPr lang="en-IN" dirty="0"/>
          </a:p>
        </p:txBody>
      </p:sp>
      <p:sp>
        <p:nvSpPr>
          <p:cNvPr id="3" name="Content Placeholder 2"/>
          <p:cNvSpPr>
            <a:spLocks noGrp="1"/>
          </p:cNvSpPr>
          <p:nvPr>
            <p:ph idx="1"/>
          </p:nvPr>
        </p:nvSpPr>
        <p:spPr>
          <a:xfrm>
            <a:off x="467544" y="1707654"/>
            <a:ext cx="8229600" cy="3027781"/>
          </a:xfrm>
        </p:spPr>
        <p:txBody>
          <a:bodyPr>
            <a:normAutofit fontScale="55000" lnSpcReduction="20000"/>
          </a:bodyPr>
          <a:lstStyle/>
          <a:p>
            <a:r>
              <a:rPr lang="en-US" dirty="0"/>
              <a:t>4. Observation</a:t>
            </a:r>
          </a:p>
          <a:p>
            <a:r>
              <a:rPr lang="en-US" dirty="0"/>
              <a:t>Observing people interacting with your website or product can be useful for data collection because of the candor it offers. If your user experience is confusing or difficult, you can witness it in real-time.</a:t>
            </a:r>
          </a:p>
          <a:p>
            <a:r>
              <a:rPr lang="en-US" dirty="0"/>
              <a:t>Yet, setting up observation sessions can be difficult. You can use a third-party tool to record users’ journeys through your site or observe a user’s interaction with a beta version of your site or product.</a:t>
            </a:r>
          </a:p>
          <a:p>
            <a:r>
              <a:rPr lang="en-US" dirty="0"/>
              <a:t>While less accessible than other data collection methods, observations enable you to see firsthand how users interact with your product or site. You can leverage the qualitative and quantitative data gleaned from this to make improvements and double down on points of success.</a:t>
            </a:r>
          </a:p>
          <a:p>
            <a:endParaRPr lang="en-IN" dirty="0"/>
          </a:p>
        </p:txBody>
      </p:sp>
    </p:spTree>
    <p:extLst>
      <p:ext uri="{BB962C8B-B14F-4D97-AF65-F5344CB8AC3E}">
        <p14:creationId xmlns:p14="http://schemas.microsoft.com/office/powerpoint/2010/main" val="164949029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843558"/>
            <a:ext cx="8229600" cy="857250"/>
          </a:xfrm>
        </p:spPr>
        <p:txBody>
          <a:bodyPr>
            <a:normAutofit fontScale="90000"/>
          </a:bodyPr>
          <a:lstStyle/>
          <a:p>
            <a:r>
              <a:rPr lang="en-IN" dirty="0" smtClean="0"/>
              <a:t>Data Collection Process</a:t>
            </a:r>
            <a:br>
              <a:rPr lang="en-IN" dirty="0" smtClean="0"/>
            </a:br>
            <a:r>
              <a:rPr lang="en-US" sz="3000" cap="all" dirty="0"/>
              <a:t>7 DATA COLLECTION METHODS USED IN BUSINESS ANALYTICS</a:t>
            </a:r>
            <a:br>
              <a:rPr lang="en-US" sz="3000" cap="all" dirty="0"/>
            </a:br>
            <a:endParaRPr lang="en-IN" dirty="0"/>
          </a:p>
        </p:txBody>
      </p:sp>
      <p:sp>
        <p:nvSpPr>
          <p:cNvPr id="3" name="Content Placeholder 2"/>
          <p:cNvSpPr>
            <a:spLocks noGrp="1"/>
          </p:cNvSpPr>
          <p:nvPr>
            <p:ph idx="1"/>
          </p:nvPr>
        </p:nvSpPr>
        <p:spPr>
          <a:xfrm>
            <a:off x="467544" y="2283718"/>
            <a:ext cx="8229600" cy="2523725"/>
          </a:xfrm>
        </p:spPr>
        <p:txBody>
          <a:bodyPr>
            <a:normAutofit fontScale="40000" lnSpcReduction="20000"/>
          </a:bodyPr>
          <a:lstStyle/>
          <a:p>
            <a:r>
              <a:rPr lang="en-US" dirty="0"/>
              <a:t>5. Online Tracking</a:t>
            </a:r>
          </a:p>
          <a:p>
            <a:r>
              <a:rPr lang="en-US" dirty="0"/>
              <a:t>To gather behavioral data, you can implement pixels and cookies. These are both tools that track users’ online behavior across websites and provide insight into what content they’re interested in and typically engage with.</a:t>
            </a:r>
          </a:p>
          <a:p>
            <a:r>
              <a:rPr lang="en-US" dirty="0"/>
              <a:t>You can also track users’ behavior on your company’s website, including which parts are of the highest interest, whether users are confused when using it, and how long they spend on product pages. This can enable you to improve the website’s design and help users navigate to their destination.</a:t>
            </a:r>
          </a:p>
          <a:p>
            <a:r>
              <a:rPr lang="en-US" dirty="0"/>
              <a:t>Inserting a pixel is often free and relatively easy to set up. Implementing cookies may come with a fee but could be worth it for the quality of data you’ll receive. Once pixels and cookies are set, they gather data on their own and don’t need much maintenance, if any.</a:t>
            </a:r>
          </a:p>
          <a:p>
            <a:r>
              <a:rPr lang="en-US" dirty="0"/>
              <a:t>It’s important to note: Tracking online behavior can have legal and ethical privacy implications. Before tracking users’ online behavior, ensure you’re in compliance with local and industry </a:t>
            </a:r>
            <a:r>
              <a:rPr lang="en-US" u="sng" dirty="0">
                <a:hlinkClick r:id="rId2"/>
              </a:rPr>
              <a:t>data privacy standards</a:t>
            </a:r>
            <a:r>
              <a:rPr lang="en-US" dirty="0"/>
              <a:t>.</a:t>
            </a:r>
          </a:p>
          <a:p>
            <a:endParaRPr lang="en-IN" dirty="0"/>
          </a:p>
        </p:txBody>
      </p:sp>
    </p:spTree>
    <p:extLst>
      <p:ext uri="{BB962C8B-B14F-4D97-AF65-F5344CB8AC3E}">
        <p14:creationId xmlns:p14="http://schemas.microsoft.com/office/powerpoint/2010/main" val="164949029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699542"/>
            <a:ext cx="8229600" cy="857250"/>
          </a:xfrm>
        </p:spPr>
        <p:txBody>
          <a:bodyPr>
            <a:normAutofit fontScale="90000"/>
          </a:bodyPr>
          <a:lstStyle/>
          <a:p>
            <a:r>
              <a:rPr lang="en-IN" dirty="0" smtClean="0"/>
              <a:t>Data Collection Process</a:t>
            </a:r>
            <a:br>
              <a:rPr lang="en-IN" dirty="0" smtClean="0"/>
            </a:br>
            <a:r>
              <a:rPr lang="en-US" sz="3000" cap="all" dirty="0"/>
              <a:t>7 DATA COLLECTION METHODS USED IN BUSINESS ANALYTICS</a:t>
            </a:r>
            <a:br>
              <a:rPr lang="en-US" sz="3000" cap="all" dirty="0"/>
            </a:br>
            <a:endParaRPr lang="en-IN" dirty="0"/>
          </a:p>
        </p:txBody>
      </p:sp>
      <p:sp>
        <p:nvSpPr>
          <p:cNvPr id="3" name="Content Placeholder 2"/>
          <p:cNvSpPr>
            <a:spLocks noGrp="1"/>
          </p:cNvSpPr>
          <p:nvPr>
            <p:ph idx="1"/>
          </p:nvPr>
        </p:nvSpPr>
        <p:spPr>
          <a:xfrm>
            <a:off x="467544" y="1635646"/>
            <a:ext cx="8229600" cy="3394472"/>
          </a:xfrm>
        </p:spPr>
        <p:txBody>
          <a:bodyPr>
            <a:normAutofit fontScale="70000" lnSpcReduction="20000"/>
          </a:bodyPr>
          <a:lstStyle/>
          <a:p>
            <a:r>
              <a:rPr lang="en-US" dirty="0"/>
              <a:t>6. Forms</a:t>
            </a:r>
          </a:p>
          <a:p>
            <a:r>
              <a:rPr lang="en-US" dirty="0"/>
              <a:t>Online forms are beneficial for gathering qualitative data about users, specifically demographic data or contact information. They’re relatively inexpensive and simple to set up, and you can use them to gate content or registrations, such as webinars and email newsletters.</a:t>
            </a:r>
          </a:p>
          <a:p>
            <a:r>
              <a:rPr lang="en-US" dirty="0"/>
              <a:t>You can then use this data to contact people who may be interested in your product, build out demographic profiles of existing customers, and in remarketing efforts, such as email workflows and content recommendations.</a:t>
            </a:r>
          </a:p>
          <a:p>
            <a:endParaRPr lang="en-IN" dirty="0"/>
          </a:p>
        </p:txBody>
      </p:sp>
    </p:spTree>
    <p:extLst>
      <p:ext uri="{BB962C8B-B14F-4D97-AF65-F5344CB8AC3E}">
        <p14:creationId xmlns:p14="http://schemas.microsoft.com/office/powerpoint/2010/main" val="164949029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843558"/>
            <a:ext cx="8229600" cy="857250"/>
          </a:xfrm>
        </p:spPr>
        <p:txBody>
          <a:bodyPr>
            <a:normAutofit fontScale="90000"/>
          </a:bodyPr>
          <a:lstStyle/>
          <a:p>
            <a:r>
              <a:rPr lang="en-IN" dirty="0" smtClean="0"/>
              <a:t>Data Collection Process</a:t>
            </a:r>
            <a:br>
              <a:rPr lang="en-IN" dirty="0" smtClean="0"/>
            </a:br>
            <a:r>
              <a:rPr lang="en-US" sz="3000" cap="all" dirty="0"/>
              <a:t>7 DATA COLLECTION METHODS USED IN BUSINESS ANALYTICS</a:t>
            </a:r>
            <a:br>
              <a:rPr lang="en-US" sz="3000" cap="all" dirty="0"/>
            </a:br>
            <a:endParaRPr lang="en-IN" dirty="0"/>
          </a:p>
        </p:txBody>
      </p:sp>
      <p:sp>
        <p:nvSpPr>
          <p:cNvPr id="3" name="Content Placeholder 2"/>
          <p:cNvSpPr>
            <a:spLocks noGrp="1"/>
          </p:cNvSpPr>
          <p:nvPr>
            <p:ph idx="1"/>
          </p:nvPr>
        </p:nvSpPr>
        <p:spPr>
          <a:xfrm>
            <a:off x="467544" y="1995686"/>
            <a:ext cx="8229600" cy="2739749"/>
          </a:xfrm>
        </p:spPr>
        <p:txBody>
          <a:bodyPr>
            <a:normAutofit fontScale="55000" lnSpcReduction="20000"/>
          </a:bodyPr>
          <a:lstStyle/>
          <a:p>
            <a:r>
              <a:rPr lang="en-US" dirty="0"/>
              <a:t>7. Social Media Monitoring</a:t>
            </a:r>
          </a:p>
          <a:p>
            <a:r>
              <a:rPr lang="en-US" dirty="0"/>
              <a:t>Monitoring your company’s social media channels for follower engagement is an accessible way to track data about your audience’s interests and motivations. Many social media platforms have analytics built in, but there are also third-party social platforms that give more detailed, organized insights pulled from multiple channels.</a:t>
            </a:r>
          </a:p>
          <a:p>
            <a:r>
              <a:rPr lang="en-US" dirty="0"/>
              <a:t>You can use data collected from social media to determine which issues are most important to your followers. For instance, you may notice that the number of engagements dramatically increases when your company posts about its sustainability efforts.</a:t>
            </a:r>
          </a:p>
          <a:p>
            <a:endParaRPr lang="en-IN" dirty="0"/>
          </a:p>
        </p:txBody>
      </p:sp>
    </p:spTree>
    <p:extLst>
      <p:ext uri="{BB962C8B-B14F-4D97-AF65-F5344CB8AC3E}">
        <p14:creationId xmlns:p14="http://schemas.microsoft.com/office/powerpoint/2010/main" val="164949029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627534"/>
            <a:ext cx="8229600" cy="857250"/>
          </a:xfrm>
        </p:spPr>
        <p:txBody>
          <a:bodyPr>
            <a:normAutofit fontScale="90000"/>
          </a:bodyPr>
          <a:lstStyle/>
          <a:p>
            <a:r>
              <a:rPr lang="en-IN" dirty="0"/>
              <a:t>Data </a:t>
            </a:r>
            <a:r>
              <a:rPr lang="en-IN" dirty="0" smtClean="0"/>
              <a:t>Cleaning </a:t>
            </a:r>
            <a:r>
              <a:rPr lang="en-IN" dirty="0"/>
              <a:t>&amp; E</a:t>
            </a:r>
            <a:r>
              <a:rPr lang="en-IN" dirty="0" smtClean="0"/>
              <a:t>diting</a:t>
            </a:r>
            <a:br>
              <a:rPr lang="en-IN" dirty="0" smtClean="0"/>
            </a:br>
            <a:r>
              <a:rPr lang="en-IN" sz="3500" b="1" dirty="0"/>
              <a:t>Data Exploration and Preparation</a:t>
            </a:r>
            <a:r>
              <a:rPr lang="en-IN" b="1" dirty="0"/>
              <a:t/>
            </a:r>
            <a:br>
              <a:rPr lang="en-IN" b="1" dirty="0"/>
            </a:br>
            <a:endParaRPr lang="en-IN" dirty="0"/>
          </a:p>
        </p:txBody>
      </p:sp>
      <p:sp>
        <p:nvSpPr>
          <p:cNvPr id="3" name="Content Placeholder 2"/>
          <p:cNvSpPr>
            <a:spLocks noGrp="1"/>
          </p:cNvSpPr>
          <p:nvPr>
            <p:ph idx="1"/>
          </p:nvPr>
        </p:nvSpPr>
        <p:spPr>
          <a:xfrm>
            <a:off x="467544" y="1779662"/>
            <a:ext cx="8229600" cy="3099789"/>
          </a:xfrm>
        </p:spPr>
        <p:txBody>
          <a:bodyPr>
            <a:normAutofit fontScale="70000" lnSpcReduction="20000"/>
          </a:bodyPr>
          <a:lstStyle/>
          <a:p>
            <a:r>
              <a:rPr lang="en-US" dirty="0"/>
              <a:t>Once the objectives are defined, the focus shifts to data exploration and preparation. </a:t>
            </a:r>
            <a:endParaRPr lang="en-US" dirty="0" smtClean="0"/>
          </a:p>
          <a:p>
            <a:r>
              <a:rPr lang="en-US" dirty="0" smtClean="0"/>
              <a:t>This </a:t>
            </a:r>
            <a:r>
              <a:rPr lang="en-US" dirty="0"/>
              <a:t>phase involves rigorous data cleaning, handling missing values, outlier detection, and variable transformation to ensure data integrity and reliability. </a:t>
            </a:r>
            <a:endParaRPr lang="en-US" dirty="0" smtClean="0"/>
          </a:p>
          <a:p>
            <a:r>
              <a:rPr lang="en-US" dirty="0" smtClean="0"/>
              <a:t>Visual </a:t>
            </a:r>
            <a:r>
              <a:rPr lang="en-US" dirty="0"/>
              <a:t>exploratory techniques, such as scatter plots and time series graphs, are employed to uncover patterns, correlations, and anomalies, thereby providing insights into the underlying data structure and quality.</a:t>
            </a:r>
            <a:endParaRPr lang="en-IN" dirty="0"/>
          </a:p>
        </p:txBody>
      </p:sp>
    </p:spTree>
    <p:extLst>
      <p:ext uri="{BB962C8B-B14F-4D97-AF65-F5344CB8AC3E}">
        <p14:creationId xmlns:p14="http://schemas.microsoft.com/office/powerpoint/2010/main" val="411775107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536" y="123478"/>
            <a:ext cx="8229600" cy="857250"/>
          </a:xfrm>
        </p:spPr>
        <p:txBody>
          <a:bodyPr>
            <a:noAutofit/>
          </a:bodyPr>
          <a:lstStyle/>
          <a:p>
            <a:r>
              <a:rPr lang="en-US" sz="3200" b="1" dirty="0"/>
              <a:t>How Data Trends Uncover New </a:t>
            </a:r>
            <a:r>
              <a:rPr lang="en-US" sz="3200" b="1" dirty="0" smtClean="0"/>
              <a:t>Insights</a:t>
            </a:r>
            <a:r>
              <a:rPr lang="en-US" sz="4100" b="1" dirty="0"/>
              <a:t/>
            </a:r>
            <a:br>
              <a:rPr lang="en-US" sz="4100" b="1" dirty="0"/>
            </a:br>
            <a:endParaRPr lang="en-IN" sz="4100" dirty="0"/>
          </a:p>
        </p:txBody>
      </p:sp>
      <p:pic>
        <p:nvPicPr>
          <p:cNvPr id="4099"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4861" r="6388" b="11204"/>
          <a:stretch/>
        </p:blipFill>
        <p:spPr bwMode="auto">
          <a:xfrm>
            <a:off x="179512" y="483518"/>
            <a:ext cx="8856984" cy="45365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6026095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t>Data storing &amp; Retrieval</a:t>
            </a:r>
          </a:p>
        </p:txBody>
      </p:sp>
      <p:sp>
        <p:nvSpPr>
          <p:cNvPr id="3" name="Content Placeholder 2"/>
          <p:cNvSpPr>
            <a:spLocks noGrp="1"/>
          </p:cNvSpPr>
          <p:nvPr>
            <p:ph idx="1"/>
          </p:nvPr>
        </p:nvSpPr>
        <p:spPr/>
        <p:txBody>
          <a:bodyPr>
            <a:normAutofit fontScale="55000" lnSpcReduction="20000"/>
          </a:bodyPr>
          <a:lstStyle/>
          <a:p>
            <a:r>
              <a:rPr lang="en-US" dirty="0"/>
              <a:t>The third factor to consider is the data storage and retrieval model that best suits your data types, formats, operations, and queries. </a:t>
            </a:r>
            <a:endParaRPr lang="en-US" dirty="0" smtClean="0"/>
          </a:p>
          <a:p>
            <a:r>
              <a:rPr lang="en-US" dirty="0" smtClean="0"/>
              <a:t>There </a:t>
            </a:r>
            <a:r>
              <a:rPr lang="en-US" dirty="0"/>
              <a:t>are three main models to choose from: file-based, database-based, and cloud-based. </a:t>
            </a:r>
            <a:endParaRPr lang="en-US" dirty="0" smtClean="0"/>
          </a:p>
          <a:p>
            <a:r>
              <a:rPr lang="en-US" dirty="0" smtClean="0"/>
              <a:t>File-based </a:t>
            </a:r>
            <a:r>
              <a:rPr lang="en-US" dirty="0"/>
              <a:t>methods store and retrieve data as files on a local or networked file system, such as CSV, XML, or JSON files. </a:t>
            </a:r>
            <a:endParaRPr lang="en-US" dirty="0" smtClean="0"/>
          </a:p>
          <a:p>
            <a:r>
              <a:rPr lang="en-US" dirty="0" smtClean="0"/>
              <a:t>Database-based </a:t>
            </a:r>
            <a:r>
              <a:rPr lang="en-US" dirty="0"/>
              <a:t>methods store and retrieve data as records or documents in a database management system, such as SQL, NoSQL, or </a:t>
            </a:r>
            <a:r>
              <a:rPr lang="en-US" dirty="0" err="1"/>
              <a:t>NewSQL</a:t>
            </a:r>
            <a:r>
              <a:rPr lang="en-US" dirty="0"/>
              <a:t> databases. </a:t>
            </a:r>
            <a:endParaRPr lang="en-US" dirty="0" smtClean="0"/>
          </a:p>
          <a:p>
            <a:r>
              <a:rPr lang="en-US" dirty="0" smtClean="0"/>
              <a:t>Cloud-based </a:t>
            </a:r>
            <a:r>
              <a:rPr lang="en-US" dirty="0"/>
              <a:t>methods store and retrieve data as objects or services on a cloud platform, such as Amazon S3, Google Cloud Storage, or Azure Blob Storage.</a:t>
            </a:r>
            <a:endParaRPr lang="en-IN" dirty="0"/>
          </a:p>
        </p:txBody>
      </p:sp>
    </p:spTree>
    <p:extLst>
      <p:ext uri="{BB962C8B-B14F-4D97-AF65-F5344CB8AC3E}">
        <p14:creationId xmlns:p14="http://schemas.microsoft.com/office/powerpoint/2010/main" val="340635278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smtClean="0"/>
              <a:t>Module 3</a:t>
            </a:r>
            <a:endParaRPr lang="en-IN" dirty="0"/>
          </a:p>
        </p:txBody>
      </p:sp>
      <p:sp>
        <p:nvSpPr>
          <p:cNvPr id="3" name="Subtitle 2"/>
          <p:cNvSpPr>
            <a:spLocks noGrp="1"/>
          </p:cNvSpPr>
          <p:nvPr>
            <p:ph type="subTitle" idx="1"/>
          </p:nvPr>
        </p:nvSpPr>
        <p:spPr/>
        <p:txBody>
          <a:bodyPr/>
          <a:lstStyle/>
          <a:p>
            <a:r>
              <a:rPr lang="en-IN" b="1" dirty="0"/>
              <a:t>Descriptive Statistics</a:t>
            </a:r>
            <a:endParaRPr lang="en-IN" dirty="0"/>
          </a:p>
          <a:p>
            <a:endParaRPr lang="en-IN" dirty="0"/>
          </a:p>
        </p:txBody>
      </p:sp>
    </p:spTree>
    <p:extLst>
      <p:ext uri="{BB962C8B-B14F-4D97-AF65-F5344CB8AC3E}">
        <p14:creationId xmlns:p14="http://schemas.microsoft.com/office/powerpoint/2010/main" val="73493575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endParaRPr lang="en-IN"/>
          </a:p>
        </p:txBody>
      </p:sp>
      <p:sp>
        <p:nvSpPr>
          <p:cNvPr id="3" name="Content Placeholder 2"/>
          <p:cNvSpPr>
            <a:spLocks noGrp="1"/>
          </p:cNvSpPr>
          <p:nvPr>
            <p:ph idx="1"/>
          </p:nvPr>
        </p:nvSpPr>
        <p:spPr/>
        <p:txBody>
          <a:bodyPr/>
          <a:lstStyle/>
          <a:p>
            <a:r>
              <a:rPr lang="en-IN" sz="3200" dirty="0"/>
              <a:t>Overview of Description Statistics </a:t>
            </a:r>
          </a:p>
          <a:p>
            <a:pPr lvl="1"/>
            <a:r>
              <a:rPr lang="en-IN" sz="2700" dirty="0"/>
              <a:t>(Central Tendency, Variability)</a:t>
            </a:r>
          </a:p>
          <a:p>
            <a:r>
              <a:rPr lang="en-IN" sz="3200" dirty="0"/>
              <a:t>Data slicing</a:t>
            </a:r>
          </a:p>
          <a:p>
            <a:r>
              <a:rPr lang="en-IN" sz="3200" dirty="0"/>
              <a:t>Random data generations</a:t>
            </a:r>
          </a:p>
        </p:txBody>
      </p:sp>
    </p:spTree>
    <p:extLst>
      <p:ext uri="{BB962C8B-B14F-4D97-AF65-F5344CB8AC3E}">
        <p14:creationId xmlns:p14="http://schemas.microsoft.com/office/powerpoint/2010/main" val="125967046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065142376"/>
              </p:ext>
            </p:extLst>
          </p:nvPr>
        </p:nvGraphicFramePr>
        <p:xfrm>
          <a:off x="323528" y="339502"/>
          <a:ext cx="2088231" cy="4178683"/>
        </p:xfrm>
        <a:graphic>
          <a:graphicData uri="http://schemas.openxmlformats.org/drawingml/2006/table">
            <a:tbl>
              <a:tblPr>
                <a:tableStyleId>{616DA210-FB5B-4158-B5E0-FEB733F419BA}</a:tableStyleId>
              </a:tblPr>
              <a:tblGrid>
                <a:gridCol w="2088231"/>
              </a:tblGrid>
              <a:tr h="203753">
                <a:tc>
                  <a:txBody>
                    <a:bodyPr/>
                    <a:lstStyle/>
                    <a:p>
                      <a:pPr algn="l" fontAlgn="b"/>
                      <a:r>
                        <a:rPr lang="en-IN" sz="1800" u="none" strike="noStrike" dirty="0">
                          <a:effectLst/>
                        </a:rPr>
                        <a:t>Mean</a:t>
                      </a:r>
                      <a:endParaRPr lang="en-IN" sz="1800" b="1" i="0" u="none" strike="noStrike" dirty="0">
                        <a:solidFill>
                          <a:srgbClr val="000000"/>
                        </a:solidFill>
                        <a:effectLst/>
                        <a:latin typeface="Calibri"/>
                      </a:endParaRPr>
                    </a:p>
                  </a:txBody>
                  <a:tcPr marL="6351" marR="6351" marT="4763" marB="0" anchor="b"/>
                </a:tc>
              </a:tr>
              <a:tr h="339300">
                <a:tc>
                  <a:txBody>
                    <a:bodyPr/>
                    <a:lstStyle/>
                    <a:p>
                      <a:pPr algn="l" fontAlgn="b"/>
                      <a:r>
                        <a:rPr lang="en-IN" sz="1800" u="none" strike="noStrike" dirty="0">
                          <a:effectLst/>
                        </a:rPr>
                        <a:t>Median</a:t>
                      </a:r>
                      <a:endParaRPr lang="en-IN" sz="1800" b="1" i="0" u="none" strike="noStrike" dirty="0">
                        <a:solidFill>
                          <a:srgbClr val="000000"/>
                        </a:solidFill>
                        <a:effectLst/>
                        <a:latin typeface="Calibri"/>
                      </a:endParaRPr>
                    </a:p>
                  </a:txBody>
                  <a:tcPr marL="6351" marR="6351" marT="4763" marB="0" anchor="b"/>
                </a:tc>
              </a:tr>
              <a:tr h="317721">
                <a:tc>
                  <a:txBody>
                    <a:bodyPr/>
                    <a:lstStyle/>
                    <a:p>
                      <a:pPr algn="l" fontAlgn="b"/>
                      <a:r>
                        <a:rPr lang="en-IN" sz="1800" u="none" strike="noStrike" dirty="0">
                          <a:effectLst/>
                        </a:rPr>
                        <a:t>Mode</a:t>
                      </a:r>
                      <a:endParaRPr lang="en-IN" sz="1800" b="1" i="0" u="none" strike="noStrike" dirty="0">
                        <a:solidFill>
                          <a:srgbClr val="000000"/>
                        </a:solidFill>
                        <a:effectLst/>
                        <a:latin typeface="Calibri"/>
                      </a:endParaRPr>
                    </a:p>
                  </a:txBody>
                  <a:tcPr marL="6351" marR="6351" marT="4763" marB="0" anchor="b"/>
                </a:tc>
              </a:tr>
              <a:tr h="451749">
                <a:tc>
                  <a:txBody>
                    <a:bodyPr/>
                    <a:lstStyle/>
                    <a:p>
                      <a:pPr algn="l" fontAlgn="b"/>
                      <a:r>
                        <a:rPr lang="en-IN" sz="1800" u="none" strike="noStrike" dirty="0" smtClean="0">
                          <a:effectLst/>
                        </a:rPr>
                        <a:t>Variance</a:t>
                      </a:r>
                      <a:endParaRPr lang="en-IN" sz="1800" b="1" i="0" u="none" strike="noStrike" dirty="0">
                        <a:solidFill>
                          <a:srgbClr val="000000"/>
                        </a:solidFill>
                        <a:effectLst/>
                        <a:latin typeface="Calibri"/>
                      </a:endParaRPr>
                    </a:p>
                  </a:txBody>
                  <a:tcPr marL="6351" marR="6351" marT="4763" marB="0" anchor="b"/>
                </a:tc>
              </a:tr>
              <a:tr h="226851">
                <a:tc>
                  <a:txBody>
                    <a:bodyPr/>
                    <a:lstStyle/>
                    <a:p>
                      <a:pPr algn="l" fontAlgn="b"/>
                      <a:r>
                        <a:rPr lang="en-IN" sz="1800" u="none" strike="noStrike" dirty="0" smtClean="0">
                          <a:effectLst/>
                        </a:rPr>
                        <a:t>Standard Deviation</a:t>
                      </a:r>
                      <a:endParaRPr lang="en-IN" sz="1800" b="1" i="0" u="none" strike="noStrike" dirty="0">
                        <a:solidFill>
                          <a:srgbClr val="000000"/>
                        </a:solidFill>
                        <a:effectLst/>
                        <a:latin typeface="Calibri"/>
                      </a:endParaRPr>
                    </a:p>
                  </a:txBody>
                  <a:tcPr marL="6351" marR="6351" marT="4763" marB="0" anchor="b"/>
                </a:tc>
              </a:tr>
              <a:tr h="226851">
                <a:tc>
                  <a:txBody>
                    <a:bodyPr/>
                    <a:lstStyle/>
                    <a:p>
                      <a:pPr algn="l" fontAlgn="b"/>
                      <a:endParaRPr lang="en-IN" sz="1800" b="1" i="0" u="none" strike="noStrike" dirty="0">
                        <a:solidFill>
                          <a:srgbClr val="000000"/>
                        </a:solidFill>
                        <a:effectLst/>
                        <a:latin typeface="Calibri"/>
                      </a:endParaRPr>
                    </a:p>
                  </a:txBody>
                  <a:tcPr marL="6351" marR="6351" marT="4763" marB="0" anchor="b"/>
                </a:tc>
              </a:tr>
              <a:tr h="203753">
                <a:tc>
                  <a:txBody>
                    <a:bodyPr/>
                    <a:lstStyle/>
                    <a:p>
                      <a:pPr marL="0" marR="0" indent="0" algn="l" defTabSz="1031626" rtl="0" eaLnBrk="1" fontAlgn="b" latinLnBrk="0" hangingPunct="1">
                        <a:lnSpc>
                          <a:spcPct val="100000"/>
                        </a:lnSpc>
                        <a:spcBef>
                          <a:spcPts val="0"/>
                        </a:spcBef>
                        <a:spcAft>
                          <a:spcPts val="0"/>
                        </a:spcAft>
                        <a:buClrTx/>
                        <a:buSzTx/>
                        <a:buFontTx/>
                        <a:buNone/>
                        <a:tabLst/>
                        <a:defRPr/>
                      </a:pPr>
                      <a:r>
                        <a:rPr lang="en-IN" sz="1800" u="none" strike="noStrike" dirty="0" smtClean="0">
                          <a:effectLst/>
                        </a:rPr>
                        <a:t>Kurtosis</a:t>
                      </a:r>
                      <a:endParaRPr lang="en-IN" sz="1800" b="1" i="0" u="none" strike="noStrike" dirty="0" smtClean="0">
                        <a:solidFill>
                          <a:srgbClr val="000000"/>
                        </a:solidFill>
                        <a:effectLst/>
                        <a:latin typeface="+mn-lt"/>
                      </a:endParaRPr>
                    </a:p>
                  </a:txBody>
                  <a:tcPr marL="6351" marR="6351" marT="4763" marB="0" anchor="b"/>
                </a:tc>
              </a:tr>
              <a:tr h="203753">
                <a:tc>
                  <a:txBody>
                    <a:bodyPr/>
                    <a:lstStyle/>
                    <a:p>
                      <a:pPr marL="0" marR="0" indent="0" algn="l" defTabSz="1031626" rtl="0" eaLnBrk="1" fontAlgn="b" latinLnBrk="0" hangingPunct="1">
                        <a:lnSpc>
                          <a:spcPct val="100000"/>
                        </a:lnSpc>
                        <a:spcBef>
                          <a:spcPts val="0"/>
                        </a:spcBef>
                        <a:spcAft>
                          <a:spcPts val="0"/>
                        </a:spcAft>
                        <a:buClrTx/>
                        <a:buSzTx/>
                        <a:buFontTx/>
                        <a:buNone/>
                        <a:tabLst/>
                        <a:defRPr/>
                      </a:pPr>
                      <a:r>
                        <a:rPr lang="en-IN" sz="1800" u="none" strike="noStrike" dirty="0" smtClean="0">
                          <a:effectLst/>
                        </a:rPr>
                        <a:t>Skewness</a:t>
                      </a:r>
                      <a:endParaRPr lang="en-IN" sz="1800" b="1" i="0" u="none" strike="noStrike" dirty="0" smtClean="0">
                        <a:solidFill>
                          <a:srgbClr val="000000"/>
                        </a:solidFill>
                        <a:effectLst/>
                        <a:latin typeface="+mn-lt"/>
                      </a:endParaRPr>
                    </a:p>
                  </a:txBody>
                  <a:tcPr marL="6351" marR="6351" marT="4763" marB="0" anchor="b"/>
                </a:tc>
              </a:tr>
              <a:tr h="203753">
                <a:tc>
                  <a:txBody>
                    <a:bodyPr/>
                    <a:lstStyle/>
                    <a:p>
                      <a:pPr algn="l" fontAlgn="b"/>
                      <a:endParaRPr lang="en-IN" sz="1800" b="1" i="0" u="none" strike="noStrike" dirty="0">
                        <a:solidFill>
                          <a:srgbClr val="000000"/>
                        </a:solidFill>
                        <a:effectLst/>
                        <a:latin typeface="Calibri"/>
                      </a:endParaRPr>
                    </a:p>
                  </a:txBody>
                  <a:tcPr marL="6351" marR="6351" marT="4763" marB="0" anchor="b"/>
                </a:tc>
              </a:tr>
              <a:tr h="203753">
                <a:tc>
                  <a:txBody>
                    <a:bodyPr/>
                    <a:lstStyle/>
                    <a:p>
                      <a:pPr algn="l" fontAlgn="b"/>
                      <a:r>
                        <a:rPr lang="en-IN" sz="1800" u="none" strike="noStrike" dirty="0">
                          <a:effectLst/>
                        </a:rPr>
                        <a:t>Range</a:t>
                      </a:r>
                      <a:endParaRPr lang="en-IN" sz="1800" b="1" i="0" u="none" strike="noStrike" dirty="0">
                        <a:solidFill>
                          <a:srgbClr val="000000"/>
                        </a:solidFill>
                        <a:effectLst/>
                        <a:latin typeface="Calibri"/>
                      </a:endParaRPr>
                    </a:p>
                  </a:txBody>
                  <a:tcPr marL="6351" marR="6351" marT="4763" marB="0" anchor="b"/>
                </a:tc>
              </a:tr>
              <a:tr h="203753">
                <a:tc>
                  <a:txBody>
                    <a:bodyPr/>
                    <a:lstStyle/>
                    <a:p>
                      <a:pPr algn="l" fontAlgn="b"/>
                      <a:r>
                        <a:rPr lang="en-IN" sz="1800" u="none" strike="noStrike" dirty="0">
                          <a:effectLst/>
                        </a:rPr>
                        <a:t>Minimum</a:t>
                      </a:r>
                      <a:endParaRPr lang="en-IN" sz="1800" b="1" i="0" u="none" strike="noStrike" dirty="0">
                        <a:solidFill>
                          <a:srgbClr val="000000"/>
                        </a:solidFill>
                        <a:effectLst/>
                        <a:latin typeface="Calibri"/>
                      </a:endParaRPr>
                    </a:p>
                  </a:txBody>
                  <a:tcPr marL="6351" marR="6351" marT="4763" marB="0" anchor="b"/>
                </a:tc>
              </a:tr>
              <a:tr h="203753">
                <a:tc>
                  <a:txBody>
                    <a:bodyPr/>
                    <a:lstStyle/>
                    <a:p>
                      <a:pPr algn="l" fontAlgn="b"/>
                      <a:r>
                        <a:rPr lang="en-IN" sz="1800" u="none" strike="noStrike" dirty="0">
                          <a:effectLst/>
                        </a:rPr>
                        <a:t>Maximum</a:t>
                      </a:r>
                      <a:endParaRPr lang="en-IN" sz="1800" b="1" i="0" u="none" strike="noStrike" dirty="0">
                        <a:solidFill>
                          <a:srgbClr val="000000"/>
                        </a:solidFill>
                        <a:effectLst/>
                        <a:latin typeface="Calibri"/>
                      </a:endParaRPr>
                    </a:p>
                  </a:txBody>
                  <a:tcPr marL="6351" marR="6351" marT="4763" marB="0" anchor="b"/>
                </a:tc>
              </a:tr>
              <a:tr h="203753">
                <a:tc>
                  <a:txBody>
                    <a:bodyPr/>
                    <a:lstStyle/>
                    <a:p>
                      <a:pPr algn="l" fontAlgn="b"/>
                      <a:r>
                        <a:rPr lang="en-IN" sz="1800" u="none" strike="noStrike" dirty="0">
                          <a:effectLst/>
                        </a:rPr>
                        <a:t>Sum</a:t>
                      </a:r>
                      <a:endParaRPr lang="en-IN" sz="1800" b="1" i="0" u="none" strike="noStrike" dirty="0">
                        <a:solidFill>
                          <a:srgbClr val="000000"/>
                        </a:solidFill>
                        <a:effectLst/>
                        <a:latin typeface="Calibri"/>
                      </a:endParaRPr>
                    </a:p>
                  </a:txBody>
                  <a:tcPr marL="6351" marR="6351" marT="4763" marB="0" anchor="b"/>
                </a:tc>
              </a:tr>
              <a:tr h="203753">
                <a:tc>
                  <a:txBody>
                    <a:bodyPr/>
                    <a:lstStyle/>
                    <a:p>
                      <a:pPr algn="l" fontAlgn="b"/>
                      <a:r>
                        <a:rPr lang="en-IN" sz="1800" u="none" strike="noStrike" dirty="0">
                          <a:effectLst/>
                        </a:rPr>
                        <a:t>Count</a:t>
                      </a:r>
                      <a:endParaRPr lang="en-IN" sz="1800" b="1" i="0" u="none" strike="noStrike" dirty="0">
                        <a:solidFill>
                          <a:srgbClr val="000000"/>
                        </a:solidFill>
                        <a:effectLst/>
                        <a:latin typeface="Calibri"/>
                      </a:endParaRPr>
                    </a:p>
                  </a:txBody>
                  <a:tcPr marL="6351" marR="6351" marT="4763" marB="0" anchor="b"/>
                </a:tc>
              </a:tr>
            </a:tbl>
          </a:graphicData>
        </a:graphic>
      </p:graphicFrame>
    </p:spTree>
    <p:extLst>
      <p:ext uri="{BB962C8B-B14F-4D97-AF65-F5344CB8AC3E}">
        <p14:creationId xmlns:p14="http://schemas.microsoft.com/office/powerpoint/2010/main" val="151397404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Data slicing</a:t>
            </a:r>
            <a:endParaRPr lang="en-IN" dirty="0"/>
          </a:p>
        </p:txBody>
      </p:sp>
      <p:sp>
        <p:nvSpPr>
          <p:cNvPr id="3" name="Content Placeholder 2"/>
          <p:cNvSpPr>
            <a:spLocks noGrp="1"/>
          </p:cNvSpPr>
          <p:nvPr>
            <p:ph idx="1"/>
          </p:nvPr>
        </p:nvSpPr>
        <p:spPr/>
        <p:txBody>
          <a:bodyPr>
            <a:normAutofit fontScale="77500" lnSpcReduction="20000"/>
          </a:bodyPr>
          <a:lstStyle/>
          <a:p>
            <a:r>
              <a:rPr lang="en-US" dirty="0"/>
              <a:t>Data slicing can also be used to improve locality by separating “hot” and “cold” fields in an array of data structures, and it can be used to protect sensitive data by separating “public” and “private” fields. </a:t>
            </a:r>
            <a:endParaRPr lang="en-US" dirty="0" smtClean="0"/>
          </a:p>
          <a:p>
            <a:endParaRPr lang="en-US" dirty="0"/>
          </a:p>
          <a:p>
            <a:r>
              <a:rPr lang="en-US" dirty="0" smtClean="0"/>
              <a:t>Finally</a:t>
            </a:r>
            <a:r>
              <a:rPr lang="en-US" dirty="0"/>
              <a:t>, data slicing can serve as a refactoring tool, allowing the programmer to split data structures while automatically updating the code that manipulates them.</a:t>
            </a:r>
            <a:endParaRPr lang="en-IN" dirty="0"/>
          </a:p>
        </p:txBody>
      </p:sp>
    </p:spTree>
    <p:extLst>
      <p:ext uri="{BB962C8B-B14F-4D97-AF65-F5344CB8AC3E}">
        <p14:creationId xmlns:p14="http://schemas.microsoft.com/office/powerpoint/2010/main" val="405374171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892" y="144016"/>
            <a:ext cx="3928044" cy="30037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67892" y="3147814"/>
            <a:ext cx="8968604" cy="1938992"/>
          </a:xfrm>
          <a:prstGeom prst="rect">
            <a:avLst/>
          </a:prstGeom>
        </p:spPr>
        <p:txBody>
          <a:bodyPr wrap="square">
            <a:spAutoFit/>
          </a:bodyPr>
          <a:lstStyle/>
          <a:p>
            <a:r>
              <a:rPr lang="en-US" b="1" dirty="0"/>
              <a:t>Benefits of Using Slicers in </a:t>
            </a:r>
            <a:r>
              <a:rPr lang="en-US" b="1" dirty="0" smtClean="0"/>
              <a:t>Excel</a:t>
            </a:r>
            <a:endParaRPr lang="en-US" b="1" dirty="0"/>
          </a:p>
          <a:p>
            <a:r>
              <a:rPr lang="en-US" dirty="0" smtClean="0"/>
              <a:t>Using </a:t>
            </a:r>
            <a:r>
              <a:rPr lang="en-US" dirty="0"/>
              <a:t>Slicers, it is possible to get the required information with ease within a fraction of time, eliminating the brute-force method of manually filtering out the data</a:t>
            </a:r>
            <a:r>
              <a:rPr lang="en-US" dirty="0" smtClean="0"/>
              <a:t>.</a:t>
            </a:r>
          </a:p>
          <a:p>
            <a:endParaRPr lang="en-US" dirty="0"/>
          </a:p>
          <a:p>
            <a:r>
              <a:rPr lang="en-US" dirty="0" smtClean="0"/>
              <a:t>Maintaining </a:t>
            </a:r>
            <a:r>
              <a:rPr lang="en-US" dirty="0"/>
              <a:t>data security and integrity as the user is only interested in filtering out the necessary information but not mess with the actual data</a:t>
            </a:r>
            <a:r>
              <a:rPr lang="en-US" dirty="0" smtClean="0"/>
              <a:t>.</a:t>
            </a:r>
            <a:endParaRPr lang="en-US" dirty="0"/>
          </a:p>
        </p:txBody>
      </p:sp>
      <p:sp>
        <p:nvSpPr>
          <p:cNvPr id="3" name="Rectangle 2"/>
          <p:cNvSpPr/>
          <p:nvPr/>
        </p:nvSpPr>
        <p:spPr>
          <a:xfrm>
            <a:off x="4139952" y="144016"/>
            <a:ext cx="4968552" cy="1015663"/>
          </a:xfrm>
          <a:prstGeom prst="rect">
            <a:avLst/>
          </a:prstGeom>
        </p:spPr>
        <p:txBody>
          <a:bodyPr wrap="square">
            <a:spAutoFit/>
          </a:bodyPr>
          <a:lstStyle/>
          <a:p>
            <a:r>
              <a:rPr lang="en-US" dirty="0"/>
              <a:t>Slicers </a:t>
            </a:r>
            <a:r>
              <a:rPr lang="en-US" dirty="0" smtClean="0"/>
              <a:t>filters </a:t>
            </a:r>
            <a:r>
              <a:rPr lang="en-US" dirty="0"/>
              <a:t>out the </a:t>
            </a:r>
            <a:r>
              <a:rPr lang="en-US" dirty="0" smtClean="0"/>
              <a:t>data with </a:t>
            </a:r>
            <a:r>
              <a:rPr lang="en-US" dirty="0"/>
              <a:t>an easy understanding of the information being extracted and displayed on the screen.</a:t>
            </a:r>
            <a:endParaRPr lang="en-IN" dirty="0"/>
          </a:p>
        </p:txBody>
      </p:sp>
      <p:pic>
        <p:nvPicPr>
          <p:cNvPr id="1433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39952" y="1347614"/>
            <a:ext cx="4896543" cy="18001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7530207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Random Data Generator</a:t>
            </a:r>
            <a:endParaRPr lang="en-IN" dirty="0"/>
          </a:p>
        </p:txBody>
      </p:sp>
      <p:sp>
        <p:nvSpPr>
          <p:cNvPr id="3" name="Content Placeholder 2"/>
          <p:cNvSpPr>
            <a:spLocks noGrp="1"/>
          </p:cNvSpPr>
          <p:nvPr>
            <p:ph idx="1"/>
          </p:nvPr>
        </p:nvSpPr>
        <p:spPr/>
        <p:txBody>
          <a:bodyPr>
            <a:normAutofit fontScale="70000" lnSpcReduction="20000"/>
          </a:bodyPr>
          <a:lstStyle/>
          <a:p>
            <a:pPr marL="0" indent="0">
              <a:buNone/>
            </a:pPr>
            <a:r>
              <a:rPr lang="en-US" b="1" dirty="0" smtClean="0"/>
              <a:t>    random </a:t>
            </a:r>
            <a:r>
              <a:rPr lang="en-US" b="1" dirty="0"/>
              <a:t>data generator - RANDAT.COM</a:t>
            </a:r>
          </a:p>
          <a:p>
            <a:r>
              <a:rPr lang="en-US" dirty="0" smtClean="0"/>
              <a:t>Allows </a:t>
            </a:r>
            <a:r>
              <a:rPr lang="en-US" dirty="0"/>
              <a:t>you to generate online a table with random personal information: name, age, occupation, salary, etc. You can use this data table for education (e.g. teaching, learning MS Excel), for testing databases or for other purposes. </a:t>
            </a:r>
            <a:endParaRPr lang="en-US" dirty="0" smtClean="0"/>
          </a:p>
          <a:p>
            <a:r>
              <a:rPr lang="en-US" dirty="0" smtClean="0"/>
              <a:t>Simply </a:t>
            </a:r>
            <a:r>
              <a:rPr lang="en-US" dirty="0"/>
              <a:t>select the preferred columns (on the left), the number of rows and then press "generate" button. </a:t>
            </a:r>
            <a:endParaRPr lang="en-US" dirty="0" smtClean="0"/>
          </a:p>
          <a:p>
            <a:r>
              <a:rPr lang="en-US" dirty="0" smtClean="0"/>
              <a:t>You </a:t>
            </a:r>
            <a:r>
              <a:rPr lang="en-US" dirty="0"/>
              <a:t>can also export (save) the generated table as MS Excel (.XLS, .XLSX) or .CSV file.</a:t>
            </a:r>
            <a:endParaRPr lang="en-IN" dirty="0"/>
          </a:p>
        </p:txBody>
      </p:sp>
    </p:spTree>
    <p:extLst>
      <p:ext uri="{BB962C8B-B14F-4D97-AF65-F5344CB8AC3E}">
        <p14:creationId xmlns:p14="http://schemas.microsoft.com/office/powerpoint/2010/main" val="92880918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smtClean="0"/>
              <a:t>Module 4</a:t>
            </a:r>
            <a:endParaRPr lang="en-IN" dirty="0"/>
          </a:p>
        </p:txBody>
      </p:sp>
      <p:sp>
        <p:nvSpPr>
          <p:cNvPr id="3" name="Subtitle 2"/>
          <p:cNvSpPr>
            <a:spLocks noGrp="1"/>
          </p:cNvSpPr>
          <p:nvPr>
            <p:ph type="subTitle" idx="1"/>
          </p:nvPr>
        </p:nvSpPr>
        <p:spPr/>
        <p:txBody>
          <a:bodyPr/>
          <a:lstStyle/>
          <a:p>
            <a:r>
              <a:rPr lang="en-IN" b="1" dirty="0"/>
              <a:t>Descriptive </a:t>
            </a:r>
            <a:r>
              <a:rPr lang="en-IN" b="1" dirty="0" smtClean="0"/>
              <a:t>Analytics</a:t>
            </a:r>
            <a:endParaRPr lang="en-IN" dirty="0"/>
          </a:p>
          <a:p>
            <a:endParaRPr lang="en-IN" dirty="0"/>
          </a:p>
        </p:txBody>
      </p:sp>
    </p:spTree>
    <p:extLst>
      <p:ext uri="{BB962C8B-B14F-4D97-AF65-F5344CB8AC3E}">
        <p14:creationId xmlns:p14="http://schemas.microsoft.com/office/powerpoint/2010/main" val="344265471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b="1" dirty="0"/>
              <a:t>Descriptive </a:t>
            </a:r>
            <a:r>
              <a:rPr lang="en-IN" b="1" dirty="0" smtClean="0"/>
              <a:t>Statistics</a:t>
            </a:r>
            <a:endParaRPr lang="en-IN" dirty="0"/>
          </a:p>
        </p:txBody>
      </p:sp>
      <p:sp>
        <p:nvSpPr>
          <p:cNvPr id="3" name="Content Placeholder 2"/>
          <p:cNvSpPr>
            <a:spLocks noGrp="1"/>
          </p:cNvSpPr>
          <p:nvPr>
            <p:ph idx="1"/>
          </p:nvPr>
        </p:nvSpPr>
        <p:spPr>
          <a:xfrm>
            <a:off x="107506" y="1200153"/>
            <a:ext cx="8856985" cy="3394472"/>
          </a:xfrm>
        </p:spPr>
        <p:txBody>
          <a:bodyPr>
            <a:normAutofit fontScale="62500" lnSpcReduction="20000"/>
          </a:bodyPr>
          <a:lstStyle/>
          <a:p>
            <a:r>
              <a:rPr lang="en-IN" dirty="0"/>
              <a:t>Data Visualization and </a:t>
            </a:r>
            <a:r>
              <a:rPr lang="en-IN" dirty="0" smtClean="0"/>
              <a:t>Analytics </a:t>
            </a:r>
            <a:endParaRPr lang="en-IN" dirty="0"/>
          </a:p>
          <a:p>
            <a:r>
              <a:rPr lang="en-IN" dirty="0" smtClean="0"/>
              <a:t>Charts</a:t>
            </a:r>
          </a:p>
          <a:p>
            <a:pPr marL="0" indent="0">
              <a:buNone/>
            </a:pPr>
            <a:r>
              <a:rPr lang="en-IN" dirty="0" smtClean="0"/>
              <a:t>	</a:t>
            </a:r>
            <a:r>
              <a:rPr lang="en-IN" sz="2700" dirty="0"/>
              <a:t>Bars-</a:t>
            </a:r>
          </a:p>
          <a:p>
            <a:pPr marL="0" indent="0">
              <a:buNone/>
            </a:pPr>
            <a:r>
              <a:rPr lang="en-IN" sz="2700" dirty="0"/>
              <a:t>	Pie-</a:t>
            </a:r>
          </a:p>
          <a:p>
            <a:pPr marL="0" indent="0">
              <a:buNone/>
            </a:pPr>
            <a:r>
              <a:rPr lang="en-IN" sz="2700" dirty="0"/>
              <a:t>	Line-</a:t>
            </a:r>
          </a:p>
          <a:p>
            <a:pPr marL="0" indent="0">
              <a:buNone/>
            </a:pPr>
            <a:r>
              <a:rPr lang="en-IN" sz="2700" dirty="0"/>
              <a:t>	Scatter-</a:t>
            </a:r>
          </a:p>
          <a:p>
            <a:pPr marL="0" indent="0">
              <a:buNone/>
            </a:pPr>
            <a:r>
              <a:rPr lang="en-IN" sz="2700" dirty="0"/>
              <a:t>	Map-Bubble-Box &amp; Whisker-</a:t>
            </a:r>
          </a:p>
          <a:p>
            <a:pPr marL="0" indent="0">
              <a:buNone/>
            </a:pPr>
            <a:r>
              <a:rPr lang="en-IN" sz="2700" dirty="0"/>
              <a:t>	</a:t>
            </a:r>
            <a:r>
              <a:rPr lang="en-IN" sz="2700" dirty="0" err="1"/>
              <a:t>Treemap</a:t>
            </a:r>
            <a:r>
              <a:rPr lang="en-IN" sz="2700" dirty="0"/>
              <a:t> – </a:t>
            </a:r>
          </a:p>
          <a:p>
            <a:pPr marL="0" indent="0">
              <a:buNone/>
            </a:pPr>
            <a:r>
              <a:rPr lang="en-IN" sz="2700" dirty="0"/>
              <a:t>	</a:t>
            </a:r>
            <a:r>
              <a:rPr lang="en-IN" sz="2700" dirty="0" err="1"/>
              <a:t>Heatmap</a:t>
            </a:r>
            <a:r>
              <a:rPr lang="en-IN" sz="2700" dirty="0"/>
              <a:t> – </a:t>
            </a:r>
          </a:p>
          <a:p>
            <a:pPr marL="0" indent="0">
              <a:buNone/>
            </a:pPr>
            <a:r>
              <a:rPr lang="en-IN" sz="2700" dirty="0"/>
              <a:t>	Circle and Area </a:t>
            </a:r>
            <a:endParaRPr lang="en-IN" dirty="0"/>
          </a:p>
          <a:p>
            <a:r>
              <a:rPr lang="en-IN" dirty="0"/>
              <a:t>Worksheet, Dashboard and </a:t>
            </a:r>
            <a:r>
              <a:rPr lang="en-IN" dirty="0" smtClean="0"/>
              <a:t>Storyboard </a:t>
            </a:r>
            <a:r>
              <a:rPr lang="en-IN" dirty="0"/>
              <a:t>creation </a:t>
            </a:r>
          </a:p>
        </p:txBody>
      </p:sp>
    </p:spTree>
    <p:extLst>
      <p:ext uri="{BB962C8B-B14F-4D97-AF65-F5344CB8AC3E}">
        <p14:creationId xmlns:p14="http://schemas.microsoft.com/office/powerpoint/2010/main" val="1872931567"/>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Data visualization</a:t>
            </a:r>
            <a:endParaRPr lang="en-IN" dirty="0"/>
          </a:p>
        </p:txBody>
      </p:sp>
      <p:sp>
        <p:nvSpPr>
          <p:cNvPr id="3" name="Content Placeholder 2"/>
          <p:cNvSpPr>
            <a:spLocks noGrp="1"/>
          </p:cNvSpPr>
          <p:nvPr>
            <p:ph idx="1"/>
          </p:nvPr>
        </p:nvSpPr>
        <p:spPr/>
        <p:txBody>
          <a:bodyPr>
            <a:normAutofit fontScale="70000" lnSpcReduction="20000"/>
          </a:bodyPr>
          <a:lstStyle/>
          <a:p>
            <a:r>
              <a:rPr lang="en-US" dirty="0"/>
              <a:t>Data visualization is the graphical representation of information and data. By using v</a:t>
            </a:r>
            <a:r>
              <a:rPr lang="en-US" dirty="0">
                <a:hlinkClick r:id="rId2"/>
              </a:rPr>
              <a:t>isual elements like charts, graphs, and maps</a:t>
            </a:r>
            <a:r>
              <a:rPr lang="en-US" dirty="0"/>
              <a:t>, data visualization tools provide an accessible way to see and understand trends, outliers, and patterns in data. Additionally, it provides an excellent way for employees or business owners to present data to non-technical audiences without confusion.</a:t>
            </a:r>
          </a:p>
          <a:p>
            <a:r>
              <a:rPr lang="en-US" dirty="0"/>
              <a:t>In the world of Big Data, data visualization tools and technologies are essential to analyze massive amounts of information and make data-driven decisions.</a:t>
            </a:r>
          </a:p>
          <a:p>
            <a:endParaRPr lang="en-IN" dirty="0"/>
          </a:p>
        </p:txBody>
      </p:sp>
    </p:spTree>
    <p:extLst>
      <p:ext uri="{BB962C8B-B14F-4D97-AF65-F5344CB8AC3E}">
        <p14:creationId xmlns:p14="http://schemas.microsoft.com/office/powerpoint/2010/main" val="218132211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b="4831"/>
          <a:stretch/>
        </p:blipFill>
        <p:spPr bwMode="auto">
          <a:xfrm>
            <a:off x="3448" y="-20537"/>
            <a:ext cx="9140552" cy="5392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35975491"/>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0"/>
            <a:ext cx="7992888" cy="5143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54233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Visual Analytics</a:t>
            </a:r>
            <a:endParaRPr lang="en-IN" dirty="0"/>
          </a:p>
        </p:txBody>
      </p:sp>
      <p:sp>
        <p:nvSpPr>
          <p:cNvPr id="3" name="Content Placeholder 2"/>
          <p:cNvSpPr>
            <a:spLocks noGrp="1"/>
          </p:cNvSpPr>
          <p:nvPr>
            <p:ph idx="1"/>
          </p:nvPr>
        </p:nvSpPr>
        <p:spPr/>
        <p:txBody>
          <a:bodyPr>
            <a:normAutofit fontScale="77500" lnSpcReduction="20000"/>
          </a:bodyPr>
          <a:lstStyle/>
          <a:p>
            <a:r>
              <a:rPr lang="en-US" b="1" dirty="0"/>
              <a:t>What is Visual Analytics?</a:t>
            </a:r>
          </a:p>
          <a:p>
            <a:r>
              <a:rPr lang="en-US" dirty="0"/>
              <a:t>Visual analytics is the use of sophisticated tools and processes to analyze datasets using visual representations of the data. Visualizing the data in graphs, charts, and maps helps users identify patterns and thereby develop actionable insights. These insights help organizations make better, data-driven decisions.</a:t>
            </a:r>
          </a:p>
          <a:p>
            <a:endParaRPr lang="en-IN" dirty="0"/>
          </a:p>
        </p:txBody>
      </p:sp>
    </p:spTree>
    <p:extLst>
      <p:ext uri="{BB962C8B-B14F-4D97-AF65-F5344CB8AC3E}">
        <p14:creationId xmlns:p14="http://schemas.microsoft.com/office/powerpoint/2010/main" val="3786751249"/>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507" y="195486"/>
            <a:ext cx="8773740" cy="48760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53313591"/>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https://media.licdn.com/dms/image/D4D12AQHEUXZL-QC8CA/article-cover_image-shrink_720_1280/0/1683044544953?e=1715212800&amp;v=beta&amp;t=Z-4U_rfF0L2GFtGtJfvHh5KR-_FYd0aXensfnsGiYjc"/>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1520" y="195486"/>
            <a:ext cx="4032448" cy="2664296"/>
          </a:xfrm>
          <a:prstGeom prst="rect">
            <a:avLst/>
          </a:prstGeom>
          <a:noFill/>
          <a:extLst>
            <a:ext uri="{909E8E84-426E-40DD-AFC4-6F175D3DCCD1}">
              <a14:hiddenFill xmlns:a14="http://schemas.microsoft.com/office/drawing/2010/main">
                <a:solidFill>
                  <a:srgbClr val="FFFFFF"/>
                </a:solidFill>
              </a14:hiddenFill>
            </a:ext>
          </a:extLst>
        </p:spPr>
      </p:pic>
      <p:pic>
        <p:nvPicPr>
          <p:cNvPr id="17411"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83968" y="195486"/>
            <a:ext cx="4796009" cy="26371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08535421"/>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8513" y="400050"/>
            <a:ext cx="7545387" cy="4341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19391410"/>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smtClean="0"/>
              <a:t>Charts</a:t>
            </a:r>
            <a:endParaRPr lang="en-IN" dirty="0"/>
          </a:p>
        </p:txBody>
      </p:sp>
      <p:sp>
        <p:nvSpPr>
          <p:cNvPr id="3" name="Content Placeholder 2"/>
          <p:cNvSpPr>
            <a:spLocks noGrp="1"/>
          </p:cNvSpPr>
          <p:nvPr>
            <p:ph idx="1"/>
          </p:nvPr>
        </p:nvSpPr>
        <p:spPr>
          <a:xfrm>
            <a:off x="-900608" y="1131590"/>
            <a:ext cx="5050904" cy="3394472"/>
          </a:xfrm>
        </p:spPr>
        <p:txBody>
          <a:bodyPr>
            <a:normAutofit/>
          </a:bodyPr>
          <a:lstStyle/>
          <a:p>
            <a:pPr marL="0" indent="0">
              <a:buNone/>
            </a:pPr>
            <a:r>
              <a:rPr lang="en-IN" dirty="0" smtClean="0"/>
              <a:t>	</a:t>
            </a:r>
            <a:endParaRPr lang="en-IN" dirty="0"/>
          </a:p>
        </p:txBody>
      </p:sp>
      <p:pic>
        <p:nvPicPr>
          <p:cNvPr id="1843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576" y="1059581"/>
            <a:ext cx="7709892" cy="3601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62683833"/>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descr="https://miro.medium.com/v2/resize:fit:1050/1*0Kimz-DJR_WfIm7mLkLqpQ.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3608" y="123478"/>
            <a:ext cx="6837363" cy="4845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1558651"/>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smtClean="0"/>
              <a:t>Worksheet</a:t>
            </a:r>
            <a:endParaRPr lang="en-IN" dirty="0"/>
          </a:p>
        </p:txBody>
      </p:sp>
      <p:sp>
        <p:nvSpPr>
          <p:cNvPr id="3" name="Content Placeholder 2"/>
          <p:cNvSpPr>
            <a:spLocks noGrp="1"/>
          </p:cNvSpPr>
          <p:nvPr>
            <p:ph idx="1"/>
          </p:nvPr>
        </p:nvSpPr>
        <p:spPr/>
        <p:txBody>
          <a:bodyPr>
            <a:normAutofit lnSpcReduction="10000"/>
          </a:bodyPr>
          <a:lstStyle/>
          <a:p>
            <a:r>
              <a:rPr lang="en-US" dirty="0"/>
              <a:t>A </a:t>
            </a:r>
            <a:r>
              <a:rPr lang="en-US" b="1" dirty="0"/>
              <a:t>worksheet</a:t>
            </a:r>
            <a:r>
              <a:rPr lang="en-US" dirty="0"/>
              <a:t> is where you build views of your data by dragging and dropping fields onto shelves.</a:t>
            </a:r>
          </a:p>
          <a:p>
            <a:r>
              <a:rPr lang="en-US" dirty="0"/>
              <a:t>A </a:t>
            </a:r>
            <a:r>
              <a:rPr lang="en-US" b="1" dirty="0"/>
              <a:t>worksheet</a:t>
            </a:r>
            <a:r>
              <a:rPr lang="en-US" dirty="0"/>
              <a:t> contains a single view along with shelves, cards, legends, and the Data and Analytics panes in its side bar.</a:t>
            </a:r>
            <a:endParaRPr lang="en-IN" dirty="0"/>
          </a:p>
        </p:txBody>
      </p:sp>
    </p:spTree>
    <p:extLst>
      <p:ext uri="{BB962C8B-B14F-4D97-AF65-F5344CB8AC3E}">
        <p14:creationId xmlns:p14="http://schemas.microsoft.com/office/powerpoint/2010/main" val="5701474"/>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512" y="195486"/>
            <a:ext cx="5482952" cy="853603"/>
          </a:xfrm>
        </p:spPr>
        <p:txBody>
          <a:bodyPr>
            <a:normAutofit fontScale="90000"/>
          </a:bodyPr>
          <a:lstStyle/>
          <a:p>
            <a:r>
              <a:rPr lang="en-IN" dirty="0" smtClean="0"/>
              <a:t>Storyboard</a:t>
            </a:r>
            <a:endParaRPr lang="en-IN" dirty="0"/>
          </a:p>
        </p:txBody>
      </p:sp>
      <p:sp>
        <p:nvSpPr>
          <p:cNvPr id="4" name="Rectangle 3"/>
          <p:cNvSpPr/>
          <p:nvPr/>
        </p:nvSpPr>
        <p:spPr>
          <a:xfrm>
            <a:off x="251520" y="1448366"/>
            <a:ext cx="3960440" cy="3170099"/>
          </a:xfrm>
          <a:prstGeom prst="rect">
            <a:avLst/>
          </a:prstGeom>
        </p:spPr>
        <p:txBody>
          <a:bodyPr wrap="square">
            <a:spAutoFit/>
          </a:bodyPr>
          <a:lstStyle/>
          <a:p>
            <a:r>
              <a:rPr lang="en-US" dirty="0"/>
              <a:t>A storyboard is a linear sequence of illustrations used in animation to develop a broader story. </a:t>
            </a:r>
            <a:endParaRPr lang="en-US" dirty="0" smtClean="0"/>
          </a:p>
          <a:p>
            <a:endParaRPr lang="en-US" dirty="0"/>
          </a:p>
          <a:p>
            <a:endParaRPr lang="en-US" dirty="0" smtClean="0"/>
          </a:p>
          <a:p>
            <a:r>
              <a:rPr lang="en-US" dirty="0" smtClean="0"/>
              <a:t>A </a:t>
            </a:r>
            <a:r>
              <a:rPr lang="en-US" dirty="0"/>
              <a:t>storyboard process is now used also in business to understand and map customers’ experience and enable the </a:t>
            </a:r>
            <a:r>
              <a:rPr lang="en-US" dirty="0">
                <a:hlinkClick r:id="rId2" tooltip="growth"/>
              </a:rPr>
              <a:t>growth</a:t>
            </a:r>
            <a:r>
              <a:rPr lang="en-US" dirty="0"/>
              <a:t> of the company using that process.</a:t>
            </a:r>
            <a:endParaRPr lang="en-IN" dirty="0"/>
          </a:p>
        </p:txBody>
      </p:sp>
      <p:pic>
        <p:nvPicPr>
          <p:cNvPr id="2150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24341" t="20982" r="12217" b="35637"/>
          <a:stretch/>
        </p:blipFill>
        <p:spPr bwMode="auto">
          <a:xfrm>
            <a:off x="4067944" y="195486"/>
            <a:ext cx="5124670" cy="48120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36576724"/>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smtClean="0"/>
              <a:t>Module 5</a:t>
            </a:r>
            <a:endParaRPr lang="en-IN" dirty="0"/>
          </a:p>
        </p:txBody>
      </p:sp>
      <p:sp>
        <p:nvSpPr>
          <p:cNvPr id="3" name="Subtitle 2"/>
          <p:cNvSpPr>
            <a:spLocks noGrp="1"/>
          </p:cNvSpPr>
          <p:nvPr>
            <p:ph type="subTitle" idx="1"/>
          </p:nvPr>
        </p:nvSpPr>
        <p:spPr/>
        <p:txBody>
          <a:bodyPr/>
          <a:lstStyle/>
          <a:p>
            <a:r>
              <a:rPr lang="en-IN" b="1" dirty="0"/>
              <a:t>Predictive  Analytics:</a:t>
            </a:r>
            <a:r>
              <a:rPr lang="en-IN" dirty="0"/>
              <a:t> </a:t>
            </a:r>
          </a:p>
          <a:p>
            <a:endParaRPr lang="en-IN" dirty="0"/>
          </a:p>
        </p:txBody>
      </p:sp>
    </p:spTree>
    <p:extLst>
      <p:ext uri="{BB962C8B-B14F-4D97-AF65-F5344CB8AC3E}">
        <p14:creationId xmlns:p14="http://schemas.microsoft.com/office/powerpoint/2010/main" val="90715912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b="10100"/>
          <a:stretch/>
        </p:blipFill>
        <p:spPr bwMode="auto">
          <a:xfrm>
            <a:off x="12685" y="7136"/>
            <a:ext cx="9131315" cy="5136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03040022"/>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endParaRPr lang="en-IN"/>
          </a:p>
        </p:txBody>
      </p:sp>
      <p:sp>
        <p:nvSpPr>
          <p:cNvPr id="3" name="Content Placeholder 2"/>
          <p:cNvSpPr>
            <a:spLocks noGrp="1"/>
          </p:cNvSpPr>
          <p:nvPr>
            <p:ph idx="1"/>
          </p:nvPr>
        </p:nvSpPr>
        <p:spPr/>
        <p:txBody>
          <a:bodyPr>
            <a:normAutofit fontScale="92500" lnSpcReduction="20000"/>
          </a:bodyPr>
          <a:lstStyle/>
          <a:p>
            <a:r>
              <a:rPr lang="en-IN" dirty="0"/>
              <a:t>Trend </a:t>
            </a:r>
            <a:r>
              <a:rPr lang="en-IN" dirty="0" smtClean="0"/>
              <a:t>Lines</a:t>
            </a:r>
            <a:endParaRPr lang="en-IN" dirty="0"/>
          </a:p>
          <a:p>
            <a:r>
              <a:rPr lang="en-IN" dirty="0"/>
              <a:t>Regression Analysis –Linear &amp; Multiple, Forecasting </a:t>
            </a:r>
            <a:r>
              <a:rPr lang="en-IN" dirty="0" smtClean="0"/>
              <a:t>Techniques</a:t>
            </a:r>
            <a:endParaRPr lang="en-IN" dirty="0"/>
          </a:p>
          <a:p>
            <a:r>
              <a:rPr lang="en-IN" dirty="0"/>
              <a:t>Data Mining - Definition, Approaches in Data Mining- Data Exploration &amp; </a:t>
            </a:r>
            <a:r>
              <a:rPr lang="en-IN" dirty="0" smtClean="0"/>
              <a:t>Reduction</a:t>
            </a:r>
            <a:endParaRPr lang="en-IN" dirty="0"/>
          </a:p>
          <a:p>
            <a:r>
              <a:rPr lang="en-IN" dirty="0"/>
              <a:t>Classification, </a:t>
            </a:r>
            <a:r>
              <a:rPr lang="en-IN" dirty="0" smtClean="0"/>
              <a:t>Association</a:t>
            </a:r>
            <a:endParaRPr lang="en-IN" dirty="0"/>
          </a:p>
          <a:p>
            <a:r>
              <a:rPr lang="en-IN" dirty="0"/>
              <a:t>Cause Effect </a:t>
            </a:r>
            <a:r>
              <a:rPr lang="en-IN" dirty="0" smtClean="0"/>
              <a:t>Modelling.</a:t>
            </a:r>
            <a:r>
              <a:rPr lang="en-IN" dirty="0"/>
              <a:t> </a:t>
            </a:r>
          </a:p>
        </p:txBody>
      </p:sp>
    </p:spTree>
    <p:extLst>
      <p:ext uri="{BB962C8B-B14F-4D97-AF65-F5344CB8AC3E}">
        <p14:creationId xmlns:p14="http://schemas.microsoft.com/office/powerpoint/2010/main" val="2111145239"/>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39502"/>
            <a:ext cx="8229600" cy="4608512"/>
          </a:xfrm>
        </p:spPr>
        <p:txBody>
          <a:bodyPr>
            <a:normAutofit fontScale="47500" lnSpcReduction="20000"/>
          </a:bodyPr>
          <a:lstStyle/>
          <a:p>
            <a:pPr marL="0" indent="0">
              <a:buNone/>
            </a:pPr>
            <a:r>
              <a:rPr lang="en-US" b="1" dirty="0"/>
              <a:t>What Is Predictive Analytics Good For?</a:t>
            </a:r>
          </a:p>
          <a:p>
            <a:r>
              <a:rPr lang="en-US" dirty="0"/>
              <a:t>Predictive analytics is good for forecasting, risk management, customer behavior analytics, fraud detection, and operational optimization. Predictive analytics can help organizations improve decision-making, optimize processes, and increase efficiency and profitability. This branch of analytics is used to leverage data to forecast what may happen in the future.</a:t>
            </a:r>
          </a:p>
          <a:p>
            <a:pPr marL="0" indent="0">
              <a:buNone/>
            </a:pPr>
            <a:r>
              <a:rPr lang="en-US" b="1" dirty="0"/>
              <a:t>What Is the Best Model for Predictive Analytics?</a:t>
            </a:r>
          </a:p>
          <a:p>
            <a:r>
              <a:rPr lang="en-US" dirty="0"/>
              <a:t>The best model for predictive analytics depends on several factors, such as the type of data, the objective of the analysis, the complexity of the problem, and the desired accuracy of the results. The best model to choose from may range from linear regression, neural networks, clustering, or decision trees.</a:t>
            </a:r>
          </a:p>
          <a:p>
            <a:pPr marL="0" indent="0">
              <a:buNone/>
            </a:pPr>
            <a:r>
              <a:rPr lang="en-US" b="1" dirty="0"/>
              <a:t>The Bottom Line</a:t>
            </a:r>
          </a:p>
          <a:p>
            <a:r>
              <a:rPr lang="en-US" dirty="0"/>
              <a:t>The goal of predictive analytics is to make predictions about future events, then use those predictions to improve decision-making. Predictive analytics is used in a variety of industries including finance, healthcare, marketing, and retail. Different methods are used in predictive analytics such as regression analysis, decision trees, or neural networks.</a:t>
            </a:r>
          </a:p>
          <a:p>
            <a:endParaRPr lang="en-IN" dirty="0"/>
          </a:p>
        </p:txBody>
      </p:sp>
    </p:spTree>
    <p:extLst>
      <p:ext uri="{BB962C8B-B14F-4D97-AF65-F5344CB8AC3E}">
        <p14:creationId xmlns:p14="http://schemas.microsoft.com/office/powerpoint/2010/main" val="59711259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smtClean="0"/>
              <a:t>Module 6</a:t>
            </a:r>
            <a:endParaRPr lang="en-IN" dirty="0"/>
          </a:p>
        </p:txBody>
      </p:sp>
      <p:sp>
        <p:nvSpPr>
          <p:cNvPr id="3" name="Subtitle 2"/>
          <p:cNvSpPr>
            <a:spLocks noGrp="1"/>
          </p:cNvSpPr>
          <p:nvPr>
            <p:ph type="subTitle" idx="1"/>
          </p:nvPr>
        </p:nvSpPr>
        <p:spPr/>
        <p:txBody>
          <a:bodyPr/>
          <a:lstStyle/>
          <a:p>
            <a:r>
              <a:rPr lang="en-IN" b="1" dirty="0"/>
              <a:t>Prescriptive  Analytics</a:t>
            </a:r>
            <a:endParaRPr lang="en-IN" dirty="0"/>
          </a:p>
        </p:txBody>
      </p:sp>
    </p:spTree>
    <p:extLst>
      <p:ext uri="{BB962C8B-B14F-4D97-AF65-F5344CB8AC3E}">
        <p14:creationId xmlns:p14="http://schemas.microsoft.com/office/powerpoint/2010/main" val="378498916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endParaRPr lang="en-IN"/>
          </a:p>
        </p:txBody>
      </p:sp>
      <p:sp>
        <p:nvSpPr>
          <p:cNvPr id="3" name="Content Placeholder 2"/>
          <p:cNvSpPr>
            <a:spLocks noGrp="1"/>
          </p:cNvSpPr>
          <p:nvPr>
            <p:ph idx="1"/>
          </p:nvPr>
        </p:nvSpPr>
        <p:spPr/>
        <p:txBody>
          <a:bodyPr>
            <a:normAutofit fontScale="92500" lnSpcReduction="10000"/>
          </a:bodyPr>
          <a:lstStyle/>
          <a:p>
            <a:r>
              <a:rPr lang="en-IN" dirty="0"/>
              <a:t>Overview of Linear </a:t>
            </a:r>
            <a:r>
              <a:rPr lang="en-IN" dirty="0" smtClean="0"/>
              <a:t>Optimization</a:t>
            </a:r>
            <a:endParaRPr lang="en-IN" dirty="0"/>
          </a:p>
          <a:p>
            <a:r>
              <a:rPr lang="en-IN" dirty="0"/>
              <a:t>Non Linear Programming Integer </a:t>
            </a:r>
            <a:r>
              <a:rPr lang="en-IN" dirty="0" smtClean="0"/>
              <a:t>Optimization</a:t>
            </a:r>
            <a:endParaRPr lang="en-IN" dirty="0"/>
          </a:p>
          <a:p>
            <a:r>
              <a:rPr lang="en-IN" dirty="0"/>
              <a:t>Cutting Plane algorithm and other methods, </a:t>
            </a:r>
          </a:p>
          <a:p>
            <a:r>
              <a:rPr lang="en-IN" dirty="0"/>
              <a:t>Decision Analysis – Risk and uncertainty methods.</a:t>
            </a:r>
          </a:p>
        </p:txBody>
      </p:sp>
    </p:spTree>
    <p:extLst>
      <p:ext uri="{BB962C8B-B14F-4D97-AF65-F5344CB8AC3E}">
        <p14:creationId xmlns:p14="http://schemas.microsoft.com/office/powerpoint/2010/main" val="64711987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IN" b="1" dirty="0"/>
              <a:t>Data Analytics based </a:t>
            </a:r>
            <a:r>
              <a:rPr lang="en-IN" b="1" dirty="0" err="1"/>
              <a:t>Ideathon</a:t>
            </a:r>
            <a:r>
              <a:rPr lang="en-IN" b="1" dirty="0"/>
              <a:t> / Case study analysis</a:t>
            </a:r>
            <a:endParaRPr lang="en-IN" dirty="0"/>
          </a:p>
        </p:txBody>
      </p:sp>
      <p:sp>
        <p:nvSpPr>
          <p:cNvPr id="3" name="Subtitle 2"/>
          <p:cNvSpPr>
            <a:spLocks noGrp="1"/>
          </p:cNvSpPr>
          <p:nvPr>
            <p:ph type="subTitle" idx="1"/>
          </p:nvPr>
        </p:nvSpPr>
        <p:spPr/>
        <p:txBody>
          <a:bodyPr/>
          <a:lstStyle/>
          <a:p>
            <a:endParaRPr lang="en-IN"/>
          </a:p>
        </p:txBody>
      </p:sp>
    </p:spTree>
    <p:extLst>
      <p:ext uri="{BB962C8B-B14F-4D97-AF65-F5344CB8AC3E}">
        <p14:creationId xmlns:p14="http://schemas.microsoft.com/office/powerpoint/2010/main" val="166578332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504" y="267494"/>
            <a:ext cx="8890585" cy="47525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2386317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195486"/>
            <a:ext cx="8845532" cy="46085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7485482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1737" y="267494"/>
            <a:ext cx="8468735" cy="45365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9608411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8779" y="2050258"/>
            <a:ext cx="5886452" cy="1042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2617912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4332" y="885825"/>
            <a:ext cx="5975351" cy="3371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752276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699542"/>
            <a:ext cx="8291264" cy="857250"/>
          </a:xfrm>
        </p:spPr>
        <p:txBody>
          <a:bodyPr>
            <a:normAutofit fontScale="90000"/>
          </a:bodyPr>
          <a:lstStyle/>
          <a:p>
            <a:r>
              <a:rPr lang="en-IN" sz="4400" b="1" dirty="0"/>
              <a:t>Categories of Business Analytical methods and models </a:t>
            </a:r>
            <a:r>
              <a:rPr lang="en-IN" dirty="0"/>
              <a:t/>
            </a:r>
            <a:br>
              <a:rPr lang="en-IN" dirty="0"/>
            </a:br>
            <a:endParaRPr lang="en-IN" dirty="0"/>
          </a:p>
        </p:txBody>
      </p:sp>
      <p:sp>
        <p:nvSpPr>
          <p:cNvPr id="3" name="Content Placeholder 2"/>
          <p:cNvSpPr>
            <a:spLocks noGrp="1"/>
          </p:cNvSpPr>
          <p:nvPr>
            <p:ph idx="1"/>
          </p:nvPr>
        </p:nvSpPr>
        <p:spPr>
          <a:xfrm>
            <a:off x="467544" y="1563638"/>
            <a:ext cx="8229600" cy="3394472"/>
          </a:xfrm>
        </p:spPr>
        <p:txBody>
          <a:bodyPr>
            <a:normAutofit fontScale="85000" lnSpcReduction="20000"/>
          </a:bodyPr>
          <a:lstStyle/>
          <a:p>
            <a:pPr algn="just"/>
            <a:r>
              <a:rPr lang="en-US" dirty="0"/>
              <a:t>The application of business analytics within organizations evolves through </a:t>
            </a:r>
            <a:r>
              <a:rPr lang="en-US" b="1" u="sng" dirty="0">
                <a:solidFill>
                  <a:srgbClr val="FF0000"/>
                </a:solidFill>
              </a:rPr>
              <a:t>distinct stages </a:t>
            </a:r>
            <a:r>
              <a:rPr lang="en-US" dirty="0"/>
              <a:t>as companies mature in their data-driven decision-making capabilities. </a:t>
            </a:r>
            <a:endParaRPr lang="en-US" dirty="0" smtClean="0"/>
          </a:p>
          <a:p>
            <a:pPr algn="just"/>
            <a:r>
              <a:rPr lang="en-US" dirty="0" smtClean="0"/>
              <a:t>These </a:t>
            </a:r>
            <a:r>
              <a:rPr lang="en-US" b="1" u="sng" dirty="0">
                <a:solidFill>
                  <a:srgbClr val="FF0000"/>
                </a:solidFill>
              </a:rPr>
              <a:t>distinct stages</a:t>
            </a:r>
            <a:r>
              <a:rPr lang="en-US" dirty="0" smtClean="0"/>
              <a:t> </a:t>
            </a:r>
            <a:r>
              <a:rPr lang="en-US" dirty="0"/>
              <a:t>can help organizations identify where they currently stand and what steps they need to take to advance their </a:t>
            </a:r>
            <a:r>
              <a:rPr lang="en-US" b="1" u="sng" dirty="0">
                <a:solidFill>
                  <a:srgbClr val="FF0000"/>
                </a:solidFill>
              </a:rPr>
              <a:t>analytics capabilities </a:t>
            </a:r>
            <a:r>
              <a:rPr lang="en-US" dirty="0"/>
              <a:t>further.</a:t>
            </a:r>
            <a:endParaRPr lang="en-IN" dirty="0"/>
          </a:p>
        </p:txBody>
      </p:sp>
    </p:spTree>
    <p:extLst>
      <p:ext uri="{BB962C8B-B14F-4D97-AF65-F5344CB8AC3E}">
        <p14:creationId xmlns:p14="http://schemas.microsoft.com/office/powerpoint/2010/main" val="2967094162"/>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95428" y="1493047"/>
            <a:ext cx="6153152" cy="2157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8814011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01853" y="990602"/>
            <a:ext cx="4940300" cy="3162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7538445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43253" y="1354933"/>
            <a:ext cx="2857500" cy="2433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9113834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11453" y="940595"/>
            <a:ext cx="3721100" cy="3262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226266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25731" y="1328738"/>
            <a:ext cx="3892551" cy="2486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8048219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3854" y="411510"/>
            <a:ext cx="7906577" cy="42507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1460475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09881" y="1852614"/>
            <a:ext cx="3524251" cy="1438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192546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smtClean="0"/>
              <a:t>Module </a:t>
            </a:r>
            <a:endParaRPr lang="en-IN" dirty="0"/>
          </a:p>
        </p:txBody>
      </p:sp>
      <p:sp>
        <p:nvSpPr>
          <p:cNvPr id="3" name="Subtitle 2"/>
          <p:cNvSpPr>
            <a:spLocks noGrp="1"/>
          </p:cNvSpPr>
          <p:nvPr>
            <p:ph type="subTitle" idx="1"/>
          </p:nvPr>
        </p:nvSpPr>
        <p:spPr/>
        <p:txBody>
          <a:bodyPr/>
          <a:lstStyle/>
          <a:p>
            <a:r>
              <a:rPr lang="en-IN" dirty="0" smtClean="0"/>
              <a:t>Cognitive Analytics</a:t>
            </a:r>
            <a:endParaRPr lang="en-IN" dirty="0"/>
          </a:p>
        </p:txBody>
      </p:sp>
    </p:spTree>
    <p:extLst>
      <p:ext uri="{BB962C8B-B14F-4D97-AF65-F5344CB8AC3E}">
        <p14:creationId xmlns:p14="http://schemas.microsoft.com/office/powerpoint/2010/main" val="397622389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smtClean="0"/>
              <a:t>Cognitive Analytics</a:t>
            </a:r>
            <a:endParaRPr lang="en-IN" dirty="0"/>
          </a:p>
        </p:txBody>
      </p:sp>
      <p:sp>
        <p:nvSpPr>
          <p:cNvPr id="3" name="Content Placeholder 2"/>
          <p:cNvSpPr>
            <a:spLocks noGrp="1"/>
          </p:cNvSpPr>
          <p:nvPr>
            <p:ph idx="1"/>
          </p:nvPr>
        </p:nvSpPr>
        <p:spPr/>
        <p:txBody>
          <a:bodyPr>
            <a:normAutofit fontScale="92500" lnSpcReduction="20000"/>
          </a:bodyPr>
          <a:lstStyle/>
          <a:p>
            <a:r>
              <a:rPr lang="en-US" dirty="0"/>
              <a:t>‘Cognitive’ will be one of the biggest drivers of digital transformation over the next few years. Only 20% of the world's data produced is accessible by the internet, the other 80% is unstructured data. Cognitive is the only way to shine the light on this data and extract value from the new natural resource of data in all its forms in time.</a:t>
            </a:r>
          </a:p>
          <a:p>
            <a:endParaRPr lang="en-IN" dirty="0"/>
          </a:p>
        </p:txBody>
      </p:sp>
    </p:spTree>
    <p:extLst>
      <p:ext uri="{BB962C8B-B14F-4D97-AF65-F5344CB8AC3E}">
        <p14:creationId xmlns:p14="http://schemas.microsoft.com/office/powerpoint/2010/main" val="264000256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IN" b="1" dirty="0"/>
              <a:t>Guest lecture by industry experts on Emerging trends in business analytics and intelligence</a:t>
            </a:r>
            <a:endParaRPr lang="en-IN" dirty="0"/>
          </a:p>
        </p:txBody>
      </p:sp>
    </p:spTree>
    <p:extLst>
      <p:ext uri="{BB962C8B-B14F-4D97-AF65-F5344CB8AC3E}">
        <p14:creationId xmlns:p14="http://schemas.microsoft.com/office/powerpoint/2010/main" val="20812096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b="5448"/>
          <a:stretch/>
        </p:blipFill>
        <p:spPr bwMode="auto">
          <a:xfrm>
            <a:off x="0" y="-20538"/>
            <a:ext cx="9144000" cy="5164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9740515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ata Analytics: Types and Details"/>
          <p:cNvPicPr>
            <a:picLocks noChangeAspect="1" noChangeArrowheads="1"/>
          </p:cNvPicPr>
          <p:nvPr/>
        </p:nvPicPr>
        <p:blipFill rotWithShape="1">
          <a:blip r:embed="rId3">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rcRect l="3020" r="17974" b="10293"/>
          <a:stretch/>
        </p:blipFill>
        <p:spPr bwMode="auto">
          <a:xfrm>
            <a:off x="1187624" y="411510"/>
            <a:ext cx="6844762" cy="43716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646502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2772</TotalTime>
  <Words>3387</Words>
  <Application>Microsoft Office PowerPoint</Application>
  <PresentationFormat>On-screen Show (16:9)</PresentationFormat>
  <Paragraphs>304</Paragraphs>
  <Slides>79</Slides>
  <Notes>10</Notes>
  <HiddenSlides>0</HiddenSlides>
  <MMClips>0</MMClips>
  <ScaleCrop>false</ScaleCrop>
  <HeadingPairs>
    <vt:vector size="4" baseType="variant">
      <vt:variant>
        <vt:lpstr>Theme</vt:lpstr>
      </vt:variant>
      <vt:variant>
        <vt:i4>1</vt:i4>
      </vt:variant>
      <vt:variant>
        <vt:lpstr>Slide Titles</vt:lpstr>
      </vt:variant>
      <vt:variant>
        <vt:i4>79</vt:i4>
      </vt:variant>
    </vt:vector>
  </HeadingPairs>
  <TitlesOfParts>
    <vt:vector size="80" baseType="lpstr">
      <vt:lpstr>Office Theme</vt:lpstr>
      <vt:lpstr>PowerPoint Presentation</vt:lpstr>
      <vt:lpstr>PowerPoint Presentation</vt:lpstr>
      <vt:lpstr>Definition of Business Analytics</vt:lpstr>
      <vt:lpstr>How Data Trends Uncover New Insights </vt:lpstr>
      <vt:lpstr>PowerPoint Presentation</vt:lpstr>
      <vt:lpstr>PowerPoint Presentation</vt:lpstr>
      <vt:lpstr>Categories of Business Analytical methods and models  </vt:lpstr>
      <vt:lpstr>PowerPoint Presentation</vt:lpstr>
      <vt:lpstr>PowerPoint Presentation</vt:lpstr>
      <vt:lpstr>PowerPoint Presentation</vt:lpstr>
      <vt:lpstr>Business Analytics in practice Business Analytics Examples   </vt:lpstr>
      <vt:lpstr>Business Analytics in practice Business Analytics Examples   </vt:lpstr>
      <vt:lpstr>Business Analytics in practice Business Analytics Examples   </vt:lpstr>
      <vt:lpstr>Business Analytics in practice Business Analytics Examples   </vt:lpstr>
      <vt:lpstr>Business Analytics in practice Business Analytics Examples   </vt:lpstr>
      <vt:lpstr>Big Data - Overview of using Data </vt:lpstr>
      <vt:lpstr>PowerPoint Presentation</vt:lpstr>
      <vt:lpstr>PowerPoint Presentation</vt:lpstr>
      <vt:lpstr>PowerPoint Presentation</vt:lpstr>
      <vt:lpstr>PowerPoint Presentation</vt:lpstr>
      <vt:lpstr>Data Source, Collection &amp; Storage </vt:lpstr>
      <vt:lpstr>Data Source, Collection &amp; Storage</vt:lpstr>
      <vt:lpstr>Process of business analytics with Diagram </vt:lpstr>
      <vt:lpstr>What Are The different Types of Data in Business Analytics?</vt:lpstr>
      <vt:lpstr>Structured Data</vt:lpstr>
      <vt:lpstr>Unstructured Data</vt:lpstr>
      <vt:lpstr>Semi-Structured Data</vt:lpstr>
      <vt:lpstr>Big Data</vt:lpstr>
      <vt:lpstr>Data Source </vt:lpstr>
      <vt:lpstr>Data Source </vt:lpstr>
      <vt:lpstr>Data Source </vt:lpstr>
      <vt:lpstr>Data Collection Process 7 DATA COLLECTION METHODS USED IN BUSINESS ANALYTICS </vt:lpstr>
      <vt:lpstr>Data Collection Process 7 DATA COLLECTION METHODS USED IN BUSINESS ANALYTICS </vt:lpstr>
      <vt:lpstr>Data Collection Process 7 DATA COLLECTION METHODS USED IN BUSINESS ANALYTICS </vt:lpstr>
      <vt:lpstr>Data Collection Process 7 DATA COLLECTION METHODS USED IN BUSINESS ANALYTICS </vt:lpstr>
      <vt:lpstr>Data Collection Process 7 DATA COLLECTION METHODS USED IN BUSINESS ANALYTICS </vt:lpstr>
      <vt:lpstr>Data Collection Process 7 DATA COLLECTION METHODS USED IN BUSINESS ANALYTICS </vt:lpstr>
      <vt:lpstr>Data Collection Process 7 DATA COLLECTION METHODS USED IN BUSINESS ANALYTICS </vt:lpstr>
      <vt:lpstr>Data Cleaning &amp; Editing Data Exploration and Preparation </vt:lpstr>
      <vt:lpstr>Data storing &amp; Retrieval</vt:lpstr>
      <vt:lpstr>Module 3</vt:lpstr>
      <vt:lpstr>PowerPoint Presentation</vt:lpstr>
      <vt:lpstr>PowerPoint Presentation</vt:lpstr>
      <vt:lpstr>Data slicing</vt:lpstr>
      <vt:lpstr>PowerPoint Presentation</vt:lpstr>
      <vt:lpstr>Random Data Generator</vt:lpstr>
      <vt:lpstr>Module 4</vt:lpstr>
      <vt:lpstr>Descriptive Statistics</vt:lpstr>
      <vt:lpstr>Data visualization</vt:lpstr>
      <vt:lpstr>PowerPoint Presentation</vt:lpstr>
      <vt:lpstr>Visual Analytics</vt:lpstr>
      <vt:lpstr>PowerPoint Presentation</vt:lpstr>
      <vt:lpstr>PowerPoint Presentation</vt:lpstr>
      <vt:lpstr>PowerPoint Presentation</vt:lpstr>
      <vt:lpstr>Charts</vt:lpstr>
      <vt:lpstr>PowerPoint Presentation</vt:lpstr>
      <vt:lpstr>Worksheet</vt:lpstr>
      <vt:lpstr>Storyboard</vt:lpstr>
      <vt:lpstr>Module 5</vt:lpstr>
      <vt:lpstr>PowerPoint Presentation</vt:lpstr>
      <vt:lpstr>PowerPoint Presentation</vt:lpstr>
      <vt:lpstr>Module 6</vt:lpstr>
      <vt:lpstr>PowerPoint Presentation</vt:lpstr>
      <vt:lpstr>Data Analytics based Ideathon / Case study analysis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Module </vt:lpstr>
      <vt:lpstr>Cognitive Analytics</vt:lpstr>
      <vt:lpstr>Guest lecture by industry experts on Emerging trends in business analytics and intelligence</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Module 1</dc:title>
  <dc:creator>Admin</dc:creator>
  <cp:lastModifiedBy>Admin</cp:lastModifiedBy>
  <cp:revision>54</cp:revision>
  <dcterms:created xsi:type="dcterms:W3CDTF">2024-03-06T13:09:13Z</dcterms:created>
  <dcterms:modified xsi:type="dcterms:W3CDTF">2024-05-16T01:53:51Z</dcterms:modified>
</cp:coreProperties>
</file>